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7345363" cy="10477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00" userDrawn="1">
          <p15:clr>
            <a:srgbClr val="A4A3A4"/>
          </p15:clr>
        </p15:guide>
        <p15:guide id="2" pos="23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72" y="188"/>
      </p:cViewPr>
      <p:guideLst>
        <p:guide orient="horz" pos="3300"/>
        <p:guide pos="23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902" y="1714721"/>
            <a:ext cx="6243559" cy="3647722"/>
          </a:xfrm>
        </p:spPr>
        <p:txBody>
          <a:bodyPr anchor="b"/>
          <a:lstStyle>
            <a:lvl1pPr algn="ctr">
              <a:defRPr sz="482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8171" y="5503114"/>
            <a:ext cx="5509022" cy="2529636"/>
          </a:xfrm>
        </p:spPr>
        <p:txBody>
          <a:bodyPr/>
          <a:lstStyle>
            <a:lvl1pPr marL="0" indent="0" algn="ctr">
              <a:buNone/>
              <a:defRPr sz="1928"/>
            </a:lvl1pPr>
            <a:lvl2pPr marL="367269" indent="0" algn="ctr">
              <a:buNone/>
              <a:defRPr sz="1607"/>
            </a:lvl2pPr>
            <a:lvl3pPr marL="734538" indent="0" algn="ctr">
              <a:buNone/>
              <a:defRPr sz="1446"/>
            </a:lvl3pPr>
            <a:lvl4pPr marL="1101806" indent="0" algn="ctr">
              <a:buNone/>
              <a:defRPr sz="1285"/>
            </a:lvl4pPr>
            <a:lvl5pPr marL="1469075" indent="0" algn="ctr">
              <a:buNone/>
              <a:defRPr sz="1285"/>
            </a:lvl5pPr>
            <a:lvl6pPr marL="1836344" indent="0" algn="ctr">
              <a:buNone/>
              <a:defRPr sz="1285"/>
            </a:lvl6pPr>
            <a:lvl7pPr marL="2203613" indent="0" algn="ctr">
              <a:buNone/>
              <a:defRPr sz="1285"/>
            </a:lvl7pPr>
            <a:lvl8pPr marL="2570881" indent="0" algn="ctr">
              <a:buNone/>
              <a:defRPr sz="1285"/>
            </a:lvl8pPr>
            <a:lvl9pPr marL="2938150" indent="0" algn="ctr">
              <a:buNone/>
              <a:defRPr sz="1285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0B0-8965-4E68-BC33-B3F9B33790C7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DAE-B660-4598-98ED-3EF015623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17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0B0-8965-4E68-BC33-B3F9B33790C7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DAE-B660-4598-98ED-3EF015623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99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6526" y="557830"/>
            <a:ext cx="1583844" cy="887919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994" y="557830"/>
            <a:ext cx="4659715" cy="887919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0B0-8965-4E68-BC33-B3F9B33790C7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DAE-B660-4598-98ED-3EF015623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16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0B0-8965-4E68-BC33-B3F9B33790C7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DAE-B660-4598-98ED-3EF015623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74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68" y="2612102"/>
            <a:ext cx="6335376" cy="4358348"/>
          </a:xfrm>
        </p:spPr>
        <p:txBody>
          <a:bodyPr anchor="b"/>
          <a:lstStyle>
            <a:lvl1pPr>
              <a:defRPr sz="482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168" y="7011682"/>
            <a:ext cx="6335376" cy="2291952"/>
          </a:xfrm>
        </p:spPr>
        <p:txBody>
          <a:bodyPr/>
          <a:lstStyle>
            <a:lvl1pPr marL="0" indent="0">
              <a:buNone/>
              <a:defRPr sz="1928">
                <a:solidFill>
                  <a:schemeClr val="tx1"/>
                </a:solidFill>
              </a:defRPr>
            </a:lvl1pPr>
            <a:lvl2pPr marL="367269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2pPr>
            <a:lvl3pPr marL="734538" indent="0">
              <a:buNone/>
              <a:defRPr sz="1446">
                <a:solidFill>
                  <a:schemeClr val="tx1">
                    <a:tint val="75000"/>
                  </a:schemeClr>
                </a:solidFill>
              </a:defRPr>
            </a:lvl3pPr>
            <a:lvl4pPr marL="1101806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4pPr>
            <a:lvl5pPr marL="1469075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5pPr>
            <a:lvl6pPr marL="1836344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6pPr>
            <a:lvl7pPr marL="2203613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7pPr>
            <a:lvl8pPr marL="2570881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8pPr>
            <a:lvl9pPr marL="2938150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0B0-8965-4E68-BC33-B3F9B33790C7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DAE-B660-4598-98ED-3EF015623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85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994" y="2789149"/>
            <a:ext cx="3121779" cy="66478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90" y="2789149"/>
            <a:ext cx="3121779" cy="66478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0B0-8965-4E68-BC33-B3F9B33790C7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DAE-B660-4598-98ED-3EF015623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88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50" y="557832"/>
            <a:ext cx="6335376" cy="202516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951" y="2568444"/>
            <a:ext cx="3107432" cy="1258754"/>
          </a:xfrm>
        </p:spPr>
        <p:txBody>
          <a:bodyPr anchor="b"/>
          <a:lstStyle>
            <a:lvl1pPr marL="0" indent="0">
              <a:buNone/>
              <a:defRPr sz="1928" b="1"/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951" y="3827198"/>
            <a:ext cx="3107432" cy="562923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8590" y="2568444"/>
            <a:ext cx="3122736" cy="1258754"/>
          </a:xfrm>
        </p:spPr>
        <p:txBody>
          <a:bodyPr anchor="b"/>
          <a:lstStyle>
            <a:lvl1pPr marL="0" indent="0">
              <a:buNone/>
              <a:defRPr sz="1928" b="1"/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8590" y="3827198"/>
            <a:ext cx="3122736" cy="562923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0B0-8965-4E68-BC33-B3F9B33790C7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DAE-B660-4598-98ED-3EF015623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5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0B0-8965-4E68-BC33-B3F9B33790C7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DAE-B660-4598-98ED-3EF015623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17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0B0-8965-4E68-BC33-B3F9B33790C7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DAE-B660-4598-98ED-3EF015623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29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50" y="698500"/>
            <a:ext cx="2369071" cy="2444750"/>
          </a:xfrm>
        </p:spPr>
        <p:txBody>
          <a:bodyPr anchor="b"/>
          <a:lstStyle>
            <a:lvl1pPr>
              <a:defRPr sz="257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736" y="1508568"/>
            <a:ext cx="3718590" cy="7445816"/>
          </a:xfrm>
        </p:spPr>
        <p:txBody>
          <a:bodyPr/>
          <a:lstStyle>
            <a:lvl1pPr>
              <a:defRPr sz="2571"/>
            </a:lvl1pPr>
            <a:lvl2pPr>
              <a:defRPr sz="2249"/>
            </a:lvl2pPr>
            <a:lvl3pPr>
              <a:defRPr sz="1928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950" y="3143250"/>
            <a:ext cx="2369071" cy="5823259"/>
          </a:xfrm>
        </p:spPr>
        <p:txBody>
          <a:bodyPr/>
          <a:lstStyle>
            <a:lvl1pPr marL="0" indent="0">
              <a:buNone/>
              <a:defRPr sz="1285"/>
            </a:lvl1pPr>
            <a:lvl2pPr marL="367269" indent="0">
              <a:buNone/>
              <a:defRPr sz="1125"/>
            </a:lvl2pPr>
            <a:lvl3pPr marL="734538" indent="0">
              <a:buNone/>
              <a:defRPr sz="964"/>
            </a:lvl3pPr>
            <a:lvl4pPr marL="1101806" indent="0">
              <a:buNone/>
              <a:defRPr sz="803"/>
            </a:lvl4pPr>
            <a:lvl5pPr marL="1469075" indent="0">
              <a:buNone/>
              <a:defRPr sz="803"/>
            </a:lvl5pPr>
            <a:lvl6pPr marL="1836344" indent="0">
              <a:buNone/>
              <a:defRPr sz="803"/>
            </a:lvl6pPr>
            <a:lvl7pPr marL="2203613" indent="0">
              <a:buNone/>
              <a:defRPr sz="803"/>
            </a:lvl7pPr>
            <a:lvl8pPr marL="2570881" indent="0">
              <a:buNone/>
              <a:defRPr sz="803"/>
            </a:lvl8pPr>
            <a:lvl9pPr marL="2938150" indent="0">
              <a:buNone/>
              <a:defRPr sz="80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0B0-8965-4E68-BC33-B3F9B33790C7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DAE-B660-4598-98ED-3EF015623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42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50" y="698500"/>
            <a:ext cx="2369071" cy="2444750"/>
          </a:xfrm>
        </p:spPr>
        <p:txBody>
          <a:bodyPr anchor="b"/>
          <a:lstStyle>
            <a:lvl1pPr>
              <a:defRPr sz="257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22736" y="1508568"/>
            <a:ext cx="3718590" cy="7445816"/>
          </a:xfrm>
        </p:spPr>
        <p:txBody>
          <a:bodyPr anchor="t"/>
          <a:lstStyle>
            <a:lvl1pPr marL="0" indent="0">
              <a:buNone/>
              <a:defRPr sz="2571"/>
            </a:lvl1pPr>
            <a:lvl2pPr marL="367269" indent="0">
              <a:buNone/>
              <a:defRPr sz="2249"/>
            </a:lvl2pPr>
            <a:lvl3pPr marL="734538" indent="0">
              <a:buNone/>
              <a:defRPr sz="1928"/>
            </a:lvl3pPr>
            <a:lvl4pPr marL="1101806" indent="0">
              <a:buNone/>
              <a:defRPr sz="1607"/>
            </a:lvl4pPr>
            <a:lvl5pPr marL="1469075" indent="0">
              <a:buNone/>
              <a:defRPr sz="1607"/>
            </a:lvl5pPr>
            <a:lvl6pPr marL="1836344" indent="0">
              <a:buNone/>
              <a:defRPr sz="1607"/>
            </a:lvl6pPr>
            <a:lvl7pPr marL="2203613" indent="0">
              <a:buNone/>
              <a:defRPr sz="1607"/>
            </a:lvl7pPr>
            <a:lvl8pPr marL="2570881" indent="0">
              <a:buNone/>
              <a:defRPr sz="1607"/>
            </a:lvl8pPr>
            <a:lvl9pPr marL="2938150" indent="0">
              <a:buNone/>
              <a:defRPr sz="160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950" y="3143250"/>
            <a:ext cx="2369071" cy="5823259"/>
          </a:xfrm>
        </p:spPr>
        <p:txBody>
          <a:bodyPr/>
          <a:lstStyle>
            <a:lvl1pPr marL="0" indent="0">
              <a:buNone/>
              <a:defRPr sz="1285"/>
            </a:lvl1pPr>
            <a:lvl2pPr marL="367269" indent="0">
              <a:buNone/>
              <a:defRPr sz="1125"/>
            </a:lvl2pPr>
            <a:lvl3pPr marL="734538" indent="0">
              <a:buNone/>
              <a:defRPr sz="964"/>
            </a:lvl3pPr>
            <a:lvl4pPr marL="1101806" indent="0">
              <a:buNone/>
              <a:defRPr sz="803"/>
            </a:lvl4pPr>
            <a:lvl5pPr marL="1469075" indent="0">
              <a:buNone/>
              <a:defRPr sz="803"/>
            </a:lvl5pPr>
            <a:lvl6pPr marL="1836344" indent="0">
              <a:buNone/>
              <a:defRPr sz="803"/>
            </a:lvl6pPr>
            <a:lvl7pPr marL="2203613" indent="0">
              <a:buNone/>
              <a:defRPr sz="803"/>
            </a:lvl7pPr>
            <a:lvl8pPr marL="2570881" indent="0">
              <a:buNone/>
              <a:defRPr sz="803"/>
            </a:lvl8pPr>
            <a:lvl9pPr marL="2938150" indent="0">
              <a:buNone/>
              <a:defRPr sz="80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0B0-8965-4E68-BC33-B3F9B33790C7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DAE-B660-4598-98ED-3EF015623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23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994" y="557832"/>
            <a:ext cx="6335376" cy="2025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994" y="2789149"/>
            <a:ext cx="6335376" cy="6647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994" y="9711093"/>
            <a:ext cx="1652707" cy="557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7A0B0-8965-4E68-BC33-B3F9B33790C7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3152" y="9711093"/>
            <a:ext cx="2479060" cy="557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87662" y="9711093"/>
            <a:ext cx="1652707" cy="557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EFDAE-B660-4598-98ED-3EF015623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76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4538" rtl="0" eaLnBrk="1" latinLnBrk="0" hangingPunct="1">
        <a:lnSpc>
          <a:spcPct val="90000"/>
        </a:lnSpc>
        <a:spcBef>
          <a:spcPct val="0"/>
        </a:spcBef>
        <a:buNone/>
        <a:defRPr sz="35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634" indent="-183634" algn="l" defTabSz="734538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50903" indent="-183634" algn="l" defTabSz="734538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18172" indent="-183634" algn="l" defTabSz="734538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3pPr>
      <a:lvl4pPr marL="1285441" indent="-183634" algn="l" defTabSz="734538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652709" indent="-183634" algn="l" defTabSz="734538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2019978" indent="-183634" algn="l" defTabSz="734538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387247" indent="-183634" algn="l" defTabSz="734538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754516" indent="-183634" algn="l" defTabSz="734538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3121784" indent="-183634" algn="l" defTabSz="734538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269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538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1806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9075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6344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3613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70881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8150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gicieleducatif.fr/jeu/les-dragonneaux" TargetMode="External"/><Relationship Id="rId13" Type="http://schemas.openxmlformats.org/officeDocument/2006/relationships/hyperlink" Target="https://www.logicieleducatif.fr/fiches/coloriages-magiques-maternelle-a-imprimer/coloriage-magique-papillon-ms-gs.pdf" TargetMode="External"/><Relationship Id="rId18" Type="http://schemas.openxmlformats.org/officeDocument/2006/relationships/image" Target="../media/image4.png"/><Relationship Id="rId3" Type="http://schemas.openxmlformats.org/officeDocument/2006/relationships/hyperlink" Target="https://www.logicieleducatif.fr/fiches/jeux-a-imprimer/vocabulaire-maternelle-jeux-de-cartes/j-ai-qui-a-vocabulaire-instruments-musique.pdf" TargetMode="External"/><Relationship Id="rId21" Type="http://schemas.openxmlformats.org/officeDocument/2006/relationships/image" Target="../media/image7.png"/><Relationship Id="rId7" Type="http://schemas.openxmlformats.org/officeDocument/2006/relationships/hyperlink" Target="https://www.logicieleducatif.fr/fiches/un-ou-une/un-une-fruits.pdf" TargetMode="External"/><Relationship Id="rId12" Type="http://schemas.openxmlformats.org/officeDocument/2006/relationships/hyperlink" Target="https://www.logicieleducatif.fr/jeu/mots-melanges-sur-le-printemps" TargetMode="External"/><Relationship Id="rId17" Type="http://schemas.openxmlformats.org/officeDocument/2006/relationships/image" Target="../media/image3.png"/><Relationship Id="rId2" Type="http://schemas.openxmlformats.org/officeDocument/2006/relationships/hyperlink" Target="https://www.logicieleducatif.fr/fiches/jeux-de-cartes-pour-le-langage-et-le-vocabulaire/j-ai-qui-a-vocabulaire-instruments-musique.pdf" TargetMode="External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ogicieleducatif.fr/fiches/un-ou-une/un-une-animaux.pdf" TargetMode="External"/><Relationship Id="rId11" Type="http://schemas.openxmlformats.org/officeDocument/2006/relationships/hyperlink" Target="https://www.logicieleducatif.fr/jeu/memory-des-alphas" TargetMode="External"/><Relationship Id="rId5" Type="http://schemas.openxmlformats.org/officeDocument/2006/relationships/hyperlink" Target="https://www.logicieleducatif.fr/jeu/un-ou-une" TargetMode="External"/><Relationship Id="rId15" Type="http://schemas.openxmlformats.org/officeDocument/2006/relationships/image" Target="../media/image1.png"/><Relationship Id="rId23" Type="http://schemas.openxmlformats.org/officeDocument/2006/relationships/image" Target="../media/image9.jpeg"/><Relationship Id="rId10" Type="http://schemas.openxmlformats.org/officeDocument/2006/relationships/hyperlink" Target="https://www.logicieleducatif.fr/files/divers/mandalas/mandala-144.pdf" TargetMode="External"/><Relationship Id="rId19" Type="http://schemas.openxmlformats.org/officeDocument/2006/relationships/image" Target="../media/image5.png"/><Relationship Id="rId4" Type="http://schemas.openxmlformats.org/officeDocument/2006/relationships/hyperlink" Target="https://www.logicieleducatif.fr/jeu/vocabulaire-puzzle-maternelle-les-instruments" TargetMode="External"/><Relationship Id="rId9" Type="http://schemas.openxmlformats.org/officeDocument/2006/relationships/hyperlink" Target="https://www.logicieleducatif.fr/fiches/fiches-vocabulaire#alphabet-ordre-alphabetique" TargetMode="External"/><Relationship Id="rId14" Type="http://schemas.openxmlformats.org/officeDocument/2006/relationships/hyperlink" Target="https://www.logicieleducatif.fr/jeu/coloriage-magique-papillon" TargetMode="External"/><Relationship Id="rId2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84ECCC59-89FC-45E8-8AE7-B9C6C93DE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92834"/>
              </p:ext>
            </p:extLst>
          </p:nvPr>
        </p:nvGraphicFramePr>
        <p:xfrm>
          <a:off x="52251" y="487013"/>
          <a:ext cx="7226950" cy="812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07631389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935967921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955074631"/>
                    </a:ext>
                  </a:extLst>
                </a:gridCol>
                <a:gridCol w="2091599">
                  <a:extLst>
                    <a:ext uri="{9D8B030D-6E8A-4147-A177-3AD203B41FA5}">
                      <a16:colId xmlns:a16="http://schemas.microsoft.com/office/drawing/2014/main" val="1630862753"/>
                    </a:ext>
                  </a:extLst>
                </a:gridCol>
                <a:gridCol w="1652401">
                  <a:extLst>
                    <a:ext uri="{9D8B030D-6E8A-4147-A177-3AD203B41FA5}">
                      <a16:colId xmlns:a16="http://schemas.microsoft.com/office/drawing/2014/main" val="184012931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170572636"/>
                    </a:ext>
                  </a:extLst>
                </a:gridCol>
              </a:tblGrid>
              <a:tr h="338936"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tx1"/>
                        </a:solidFill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Temps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Activités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tx1"/>
                        </a:solidFill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Domaine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Commentaires/ bilan…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017165"/>
                  </a:ext>
                </a:extLst>
              </a:tr>
              <a:tr h="85863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20’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latin typeface="Wingdings" panose="05000000000000000000" pitchFamily="2" charset="2"/>
                        </a:rPr>
                        <a:t></a:t>
                      </a:r>
                      <a:r>
                        <a:rPr lang="fr-FR" sz="1100" b="0" i="0" u="none" strike="noStrike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Jeu de cartes «j’ai / qui a»</a:t>
                      </a:r>
                      <a:endParaRPr lang="fr-FR" sz="1100" b="0" i="0" u="none" strike="noStrike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latin typeface="Wingdings" panose="05000000000000000000" pitchFamily="2" charset="2"/>
                        </a:rPr>
                        <a:t></a:t>
                      </a:r>
                      <a:r>
                        <a:rPr lang="fr-FR" sz="1100" b="0" i="0" u="none" strike="noStrike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Jeu</a:t>
                      </a:r>
                      <a:endParaRPr lang="fr-FR" sz="1100" b="0" i="0" u="none" strike="noStrike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45720" marR="45720" marT="72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Vocabulaire / langage : </a:t>
                      </a:r>
                      <a:br>
                        <a:rPr lang="fr-FR" sz="1050" b="1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</a:b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les instruments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tx1"/>
                        </a:solidFill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924616"/>
                  </a:ext>
                </a:extLst>
              </a:tr>
              <a:tr h="85863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20’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4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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Jeu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34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Fiches pour les GS	</a:t>
                      </a:r>
                      <a:endParaRPr lang="fr-FR" sz="11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SzPct val="135000"/>
                        <a:buFont typeface="Wingdings" panose="05000000000000000000" pitchFamily="2" charset="2"/>
                        <a:buChar char="q"/>
                      </a:pP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Fiche 1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les animaux</a:t>
                      </a:r>
                    </a:p>
                    <a:p>
                      <a:pPr marL="171450" indent="-171450">
                        <a:buSzPct val="135000"/>
                        <a:buFont typeface="Wingdings" panose="05000000000000000000" pitchFamily="2" charset="2"/>
                        <a:buChar char="q"/>
                      </a:pP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Fiche 2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les fruits</a:t>
                      </a:r>
                    </a:p>
                  </a:txBody>
                  <a:tcPr marL="45720" marR="45720" marT="72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b="0" i="0" kern="1200" dirty="0">
                          <a:solidFill>
                            <a:schemeClr val="dk1"/>
                          </a:solidFill>
                          <a:effectLst/>
                          <a:latin typeface="123Marker" panose="02000603000000000000" pitchFamily="2" charset="0"/>
                          <a:ea typeface="123Marker" panose="02000603000000000000" pitchFamily="2" charset="0"/>
                          <a:cs typeface="+mn-cs"/>
                        </a:rPr>
                        <a:t> </a:t>
                      </a:r>
                      <a:r>
                        <a:rPr lang="fr-FR" sz="1050" b="1" i="0" kern="1200" dirty="0">
                          <a:solidFill>
                            <a:schemeClr val="dk1"/>
                          </a:solidFill>
                          <a:effectLst/>
                          <a:latin typeface="123Marker" panose="02000603000000000000" pitchFamily="2" charset="0"/>
                          <a:ea typeface="123Marker" panose="02000603000000000000" pitchFamily="2" charset="0"/>
                          <a:cs typeface="Arial" panose="020B0604020202020204" pitchFamily="34" charset="0"/>
                        </a:rPr>
                        <a:t>- Langage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123Marker" panose="02000603000000000000" pitchFamily="2" charset="0"/>
                        <a:ea typeface="123Marker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tx1"/>
                        </a:solidFill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710864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20’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SzPct val="135000"/>
                        <a:buFont typeface="Wingdings" panose="05000000000000000000" pitchFamily="2" charset="2"/>
                        <a:buChar char="q"/>
                      </a:pP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/>
                        </a:rPr>
                        <a:t>Jeu</a:t>
                      </a:r>
                      <a:endParaRPr lang="fr-FR" sz="11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SzPct val="135000"/>
                        <a:buFont typeface="Wingdings" panose="05000000000000000000" pitchFamily="2" charset="2"/>
                        <a:buNone/>
                      </a:pPr>
                      <a:b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Niveau 1 MS</a:t>
                      </a:r>
                    </a:p>
                    <a:p>
                      <a:pPr marL="0" indent="0">
                        <a:buSzPct val="135000"/>
                        <a:buFont typeface="Wingdings" panose="05000000000000000000" pitchFamily="2" charset="2"/>
                        <a:buNone/>
                      </a:pP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Niveau 1 et 2 GS</a:t>
                      </a:r>
                    </a:p>
                  </a:txBody>
                  <a:tcPr marL="45720" marR="45720" marT="36000" marB="108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b="1" i="0" kern="1200" dirty="0">
                          <a:solidFill>
                            <a:schemeClr val="dk1"/>
                          </a:solidFill>
                          <a:effectLst/>
                          <a:latin typeface="123Marker" panose="02000603000000000000" pitchFamily="2" charset="0"/>
                          <a:ea typeface="123Marker" panose="02000603000000000000" pitchFamily="2" charset="0"/>
                          <a:cs typeface="+mn-cs"/>
                        </a:rPr>
                        <a:t>- Logique </a:t>
                      </a:r>
                      <a:r>
                        <a:rPr lang="fr-FR" sz="1050" b="0" i="0" kern="1200" dirty="0">
                          <a:solidFill>
                            <a:schemeClr val="dk1"/>
                          </a:solidFill>
                          <a:effectLst/>
                          <a:latin typeface="123Marker" panose="02000603000000000000" pitchFamily="2" charset="0"/>
                          <a:ea typeface="123Marker" panose="02000603000000000000" pitchFamily="2" charset="0"/>
                          <a:cs typeface="+mn-cs"/>
                        </a:rPr>
                        <a:t>: Les dragonneaux</a:t>
                      </a:r>
                      <a:endParaRPr lang="fr-FR" sz="1050" dirty="0">
                        <a:solidFill>
                          <a:schemeClr val="tx1"/>
                        </a:solidFill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tx1"/>
                        </a:solidFill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994513"/>
                  </a:ext>
                </a:extLst>
              </a:tr>
              <a:tr h="8461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35’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SzPct val="135000"/>
                        <a:buFont typeface="Wingdings" panose="05000000000000000000" pitchFamily="2" charset="2"/>
                        <a:buChar char="q"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0" i="0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Jeu</a:t>
                      </a:r>
                      <a:r>
                        <a:rPr lang="fr-FR" sz="1100" b="0" i="0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fr-FR" sz="11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SzPct val="135000"/>
                        <a:buFont typeface="Wingdings" panose="05000000000000000000" pitchFamily="2" charset="2"/>
                        <a:buChar char="q"/>
                      </a:pP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/>
                        </a:rPr>
                        <a:t>Fiches</a:t>
                      </a:r>
                      <a:endParaRPr lang="fr-FR" sz="11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72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- </a:t>
                      </a:r>
                      <a:r>
                        <a:rPr lang="fr-FR" sz="1050" b="1" dirty="0" err="1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Pré-lecture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: reconnaissance de lettres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tx1"/>
                        </a:solidFill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90635"/>
                  </a:ext>
                </a:extLst>
              </a:tr>
              <a:tr h="8461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20’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SzPct val="135000"/>
                        <a:buFont typeface="Wingdings" panose="05000000000000000000" pitchFamily="2" charset="2"/>
                        <a:buChar char="q"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/>
                        </a:rPr>
                        <a:t> </a:t>
                      </a:r>
                      <a:r>
                        <a:rPr lang="fr-FR" sz="1100" b="0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/>
                        </a:rPr>
                        <a:t>Mandala – graphisme</a:t>
                      </a:r>
                      <a:endParaRPr lang="fr-FR" sz="1100" b="0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SzPct val="135000"/>
                        <a:buFont typeface="Wingdings" panose="05000000000000000000" pitchFamily="2" charset="2"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Remplissez chaque zone complètement avec le graphisme de votre choix.</a:t>
                      </a:r>
                      <a:br>
                        <a:rPr lang="fr-FR" sz="1100" b="0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fr-FR" sz="1100" b="0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72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- </a:t>
                      </a:r>
                      <a:r>
                        <a:rPr lang="fr-FR" sz="1050" b="1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Graphisme ou coloriage libre</a:t>
                      </a:r>
                      <a:endParaRPr lang="fr-FR" sz="1050" dirty="0"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tx1"/>
                        </a:solidFill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970440"/>
                  </a:ext>
                </a:extLst>
              </a:tr>
              <a:tr h="92947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15’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SzPct val="135000"/>
                        <a:buFont typeface="Wingdings" panose="05000000000000000000" pitchFamily="2" charset="2"/>
                        <a:buChar char="q"/>
                      </a:pPr>
                      <a:r>
                        <a:rPr lang="fr-FR" sz="1100" b="0" i="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1"/>
                        </a:rPr>
                        <a:t>Jeu</a:t>
                      </a:r>
                      <a:r>
                        <a:rPr lang="fr-FR" sz="1100" b="0" i="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734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3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GS uniquement</a:t>
                      </a:r>
                    </a:p>
                    <a:p>
                      <a:pPr marL="0" indent="0">
                        <a:buSzPct val="135000"/>
                        <a:buFont typeface="Wingdings" panose="05000000000000000000" pitchFamily="2" charset="2"/>
                        <a:buNone/>
                      </a:pPr>
                      <a:r>
                        <a:rPr lang="fr-FR" sz="1100" b="1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cases 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pour commencer</a:t>
                      </a:r>
                      <a:b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temps de visionnage </a:t>
                      </a:r>
                      <a:r>
                        <a:rPr lang="fr-FR" sz="1100" b="1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</a:t>
                      </a:r>
                      <a:br>
                        <a:rPr lang="fr-FR" sz="1100" b="1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1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100" b="1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MS-GS</a:t>
                      </a:r>
                    </a:p>
                    <a:p>
                      <a:pPr marL="0" indent="0">
                        <a:buSzPct val="135000"/>
                        <a:buFont typeface="Wingdings" panose="05000000000000000000" pitchFamily="2" charset="2"/>
                        <a:buNone/>
                      </a:pPr>
                      <a:r>
                        <a:rPr lang="fr-FR" sz="1100" b="1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cases 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pour commencer</a:t>
                      </a:r>
                      <a:b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temps de visionnage </a:t>
                      </a:r>
                      <a:r>
                        <a:rPr lang="fr-FR" sz="1100" b="1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</a:t>
                      </a:r>
                    </a:p>
                  </a:txBody>
                  <a:tcPr marL="45720" marR="45720" marT="72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- </a:t>
                      </a:r>
                      <a:r>
                        <a:rPr lang="fr-FR" sz="1050" b="1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Mémorisation spatiale: </a:t>
                      </a:r>
                      <a:r>
                        <a:rPr lang="fr-FR" sz="1050" b="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développer des stratégies de mémorisation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tx1"/>
                        </a:solidFill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157165"/>
                  </a:ext>
                </a:extLst>
              </a:tr>
              <a:tr h="8461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15’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SzPct val="135000"/>
                        <a:buFont typeface="Wingdings" panose="05000000000000000000" pitchFamily="2" charset="2"/>
                        <a:buChar char="q"/>
                      </a:pP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2"/>
                        </a:rPr>
                        <a:t>Jeu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SzPct val="135000"/>
                        <a:buFont typeface="Wingdings" panose="05000000000000000000" pitchFamily="2" charset="2"/>
                        <a:buNone/>
                      </a:pP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 écriture MAJUSCULE</a:t>
                      </a:r>
                      <a:b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GS écriture scripte</a:t>
                      </a:r>
                      <a:b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options MS-GS : </a:t>
                      </a:r>
                      <a:b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Voir les images </a:t>
                      </a:r>
                      <a:b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pour les maternelles</a:t>
                      </a:r>
                      <a:b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mots à trouver</a:t>
                      </a:r>
                    </a:p>
                  </a:txBody>
                  <a:tcPr marL="45720" marR="45720" marT="72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4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- Lecture/ Ecriture: </a:t>
                      </a:r>
                      <a:r>
                        <a:rPr lang="fr-FR" sz="1050" b="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reconstituer des mots</a:t>
                      </a:r>
                      <a:br>
                        <a:rPr lang="fr-FR" sz="1050" b="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</a:br>
                      <a:r>
                        <a:rPr lang="fr-FR" sz="1050" b="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Le printemps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tx1"/>
                        </a:solidFill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562814"/>
                  </a:ext>
                </a:extLst>
              </a:tr>
              <a:tr h="8461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35’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34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35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Coloriage magique (ms/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gs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)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734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35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Jeu</a:t>
                      </a:r>
                      <a:b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n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iveau 1</a:t>
                      </a:r>
                    </a:p>
                  </a:txBody>
                  <a:tcPr marL="45720" marR="45720" marT="72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- </a:t>
                      </a:r>
                      <a:r>
                        <a:rPr lang="fr-FR" sz="1050" b="1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Pré-mathématiques </a:t>
                      </a:r>
                      <a:r>
                        <a:rPr lang="fr-FR" sz="105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: Coloriage magique </a:t>
                      </a:r>
                      <a:br>
                        <a:rPr lang="fr-FR" sz="105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</a:br>
                      <a:r>
                        <a:rPr lang="fr-FR" sz="105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le papillon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tx1"/>
                        </a:solidFill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807389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8E7D4336-072B-4F99-AE3C-794E0C2726E9}"/>
              </a:ext>
            </a:extLst>
          </p:cNvPr>
          <p:cNvSpPr txBox="1"/>
          <p:nvPr/>
        </p:nvSpPr>
        <p:spPr>
          <a:xfrm>
            <a:off x="1162595" y="65315"/>
            <a:ext cx="432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dimesDB" panose="00000400000000000000" pitchFamily="2" charset="0"/>
              </a:rPr>
              <a:t>Plan de travail Maternelle - jours 5 et 6 </a:t>
            </a:r>
          </a:p>
        </p:txBody>
      </p:sp>
      <p:grpSp>
        <p:nvGrpSpPr>
          <p:cNvPr id="19" name="Groupe 106">
            <a:extLst>
              <a:ext uri="{FF2B5EF4-FFF2-40B4-BE49-F238E27FC236}">
                <a16:creationId xmlns:a16="http://schemas.microsoft.com/office/drawing/2014/main" id="{793B00BE-E303-42CF-BB21-A1CD7E79FFF8}"/>
              </a:ext>
            </a:extLst>
          </p:cNvPr>
          <p:cNvGrpSpPr/>
          <p:nvPr/>
        </p:nvGrpSpPr>
        <p:grpSpPr>
          <a:xfrm rot="5400000">
            <a:off x="6267472" y="-615854"/>
            <a:ext cx="215444" cy="1736382"/>
            <a:chOff x="6639222" y="6948264"/>
            <a:chExt cx="222112" cy="1775120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3A6A1CF-7EB6-4F73-9FC7-2D358F9E9D87}"/>
                </a:ext>
              </a:extLst>
            </p:cNvPr>
            <p:cNvSpPr txBox="1"/>
            <p:nvPr/>
          </p:nvSpPr>
          <p:spPr>
            <a:xfrm rot="16200000">
              <a:off x="5862718" y="7724768"/>
              <a:ext cx="1775120" cy="222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/>
                <a:t>https://www.logicieleducatif.fr</a:t>
              </a:r>
            </a:p>
          </p:txBody>
        </p:sp>
        <p:pic>
          <p:nvPicPr>
            <p:cNvPr id="21" name="Picture 3" descr="G:\logodof.png">
              <a:extLst>
                <a:ext uri="{FF2B5EF4-FFF2-40B4-BE49-F238E27FC236}">
                  <a16:creationId xmlns:a16="http://schemas.microsoft.com/office/drawing/2014/main" id="{45004110-4295-4A20-A44C-38F58728A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16200000">
              <a:off x="6659303" y="8340182"/>
              <a:ext cx="162523" cy="180000"/>
            </a:xfrm>
            <a:prstGeom prst="rect">
              <a:avLst/>
            </a:prstGeom>
            <a:noFill/>
          </p:spPr>
        </p:pic>
      </p:grpSp>
      <p:pic>
        <p:nvPicPr>
          <p:cNvPr id="6" name="Image 5">
            <a:hlinkClick r:id="rId4"/>
            <a:extLst>
              <a:ext uri="{FF2B5EF4-FFF2-40B4-BE49-F238E27FC236}">
                <a16:creationId xmlns:a16="http://schemas.microsoft.com/office/drawing/2014/main" id="{E19AD4E8-5277-4282-AD2B-3BDEBFA0C1F8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948531" y="980877"/>
            <a:ext cx="903600" cy="56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7" name="Image 26">
            <a:hlinkClick r:id="rId5"/>
            <a:extLst>
              <a:ext uri="{FF2B5EF4-FFF2-40B4-BE49-F238E27FC236}">
                <a16:creationId xmlns:a16="http://schemas.microsoft.com/office/drawing/2014/main" id="{73BCBBD1-8193-4B23-9E0B-2DD761F45111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948531" y="1830464"/>
            <a:ext cx="903600" cy="56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8" name="Image 27">
            <a:hlinkClick r:id="rId8"/>
            <a:extLst>
              <a:ext uri="{FF2B5EF4-FFF2-40B4-BE49-F238E27FC236}">
                <a16:creationId xmlns:a16="http://schemas.microsoft.com/office/drawing/2014/main" id="{8BAB65D2-05D0-47E1-825D-7A96F6642ED3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948531" y="3555321"/>
            <a:ext cx="903600" cy="56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" name="Image 29">
            <a:hlinkClick r:id="rId8"/>
            <a:extLst>
              <a:ext uri="{FF2B5EF4-FFF2-40B4-BE49-F238E27FC236}">
                <a16:creationId xmlns:a16="http://schemas.microsoft.com/office/drawing/2014/main" id="{91853F7C-E7D6-440C-96D2-B1E90A38155B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948531" y="2680051"/>
            <a:ext cx="903600" cy="56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 descr="Coloriage magique papillon">
            <a:hlinkClick r:id="rId14"/>
            <a:extLst>
              <a:ext uri="{FF2B5EF4-FFF2-40B4-BE49-F238E27FC236}">
                <a16:creationId xmlns:a16="http://schemas.microsoft.com/office/drawing/2014/main" id="{EC072F1B-5D92-4D0C-B1AD-6AB633A7762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" y="7786466"/>
            <a:ext cx="903600" cy="56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Image 22">
            <a:hlinkClick r:id="rId11"/>
            <a:extLst>
              <a:ext uri="{FF2B5EF4-FFF2-40B4-BE49-F238E27FC236}">
                <a16:creationId xmlns:a16="http://schemas.microsoft.com/office/drawing/2014/main" id="{5F6DCFF7-0AE5-4BEE-BDE9-346787A9414E}"/>
              </a:ext>
            </a:extLst>
          </p:cNvPr>
          <p:cNvPicPr preferRelativeResize="0"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948531" y="5565166"/>
            <a:ext cx="903600" cy="56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Image 7">
            <a:hlinkClick r:id="rId10"/>
            <a:extLst>
              <a:ext uri="{FF2B5EF4-FFF2-40B4-BE49-F238E27FC236}">
                <a16:creationId xmlns:a16="http://schemas.microsoft.com/office/drawing/2014/main" id="{5EB8D228-0EE1-451D-9A31-625D582B45EA}"/>
              </a:ext>
            </a:extLst>
          </p:cNvPr>
          <p:cNvPicPr preferRelativeResize="0"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948531" y="4371874"/>
            <a:ext cx="903600" cy="56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24" name="Picture 10" descr="Mots mélangés sur le printemps">
            <a:hlinkClick r:id="rId12"/>
            <a:extLst>
              <a:ext uri="{FF2B5EF4-FFF2-40B4-BE49-F238E27FC236}">
                <a16:creationId xmlns:a16="http://schemas.microsoft.com/office/drawing/2014/main" id="{5074275F-6B84-4B2A-AA27-470E2BDD7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2" y="6633746"/>
            <a:ext cx="858837" cy="572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67929F-22D4-4384-8BEF-2DBCEFF98DA5}"/>
              </a:ext>
            </a:extLst>
          </p:cNvPr>
          <p:cNvSpPr/>
          <p:nvPr/>
        </p:nvSpPr>
        <p:spPr>
          <a:xfrm>
            <a:off x="760233" y="9311957"/>
            <a:ext cx="3359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Activités à répartir sur 2 journées.</a:t>
            </a:r>
          </a:p>
        </p:txBody>
      </p:sp>
    </p:spTree>
    <p:extLst>
      <p:ext uri="{BB962C8B-B14F-4D97-AF65-F5344CB8AC3E}">
        <p14:creationId xmlns:p14="http://schemas.microsoft.com/office/powerpoint/2010/main" val="22082703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238</Words>
  <Application>Microsoft Office PowerPoint</Application>
  <PresentationFormat>Personnalisé</PresentationFormat>
  <Paragraphs>52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123Marker</vt:lpstr>
      <vt:lpstr>AdimesDB</vt:lpstr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maternelle- jours 5 et 6 - plan de travail</dc:title>
  <dc:creator>logicieleducatif.fr</dc:creator>
  <cp:keywords>maternelle plan de travail;plan travail 1 et 2 maternelle;jours-5 et 6 plan de travail</cp:keywords>
  <cp:lastModifiedBy>Creaplisco</cp:lastModifiedBy>
  <cp:revision>98</cp:revision>
  <cp:lastPrinted>2020-03-14T10:06:30Z</cp:lastPrinted>
  <dcterms:created xsi:type="dcterms:W3CDTF">2020-03-14T09:06:53Z</dcterms:created>
  <dcterms:modified xsi:type="dcterms:W3CDTF">2023-09-04T11:22:37Z</dcterms:modified>
</cp:coreProperties>
</file>