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7345363" cy="10477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00" userDrawn="1">
          <p15:clr>
            <a:srgbClr val="A4A3A4"/>
          </p15:clr>
        </p15:guide>
        <p15:guide id="2" pos="231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471" autoAdjust="0"/>
    <p:restoredTop sz="94660"/>
  </p:normalViewPr>
  <p:slideViewPr>
    <p:cSldViewPr snapToGrid="0" showGuides="1">
      <p:cViewPr varScale="1">
        <p:scale>
          <a:sx n="109" d="100"/>
          <a:sy n="109" d="100"/>
        </p:scale>
        <p:origin x="4540" y="80"/>
      </p:cViewPr>
      <p:guideLst>
        <p:guide orient="horz" pos="3300"/>
        <p:guide pos="231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50902" y="1714721"/>
            <a:ext cx="6243559" cy="3647722"/>
          </a:xfrm>
        </p:spPr>
        <p:txBody>
          <a:bodyPr anchor="b"/>
          <a:lstStyle>
            <a:lvl1pPr algn="ctr"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8171" y="5503114"/>
            <a:ext cx="5509022" cy="2529636"/>
          </a:xfrm>
        </p:spPr>
        <p:txBody>
          <a:bodyPr/>
          <a:lstStyle>
            <a:lvl1pPr marL="0" indent="0" algn="ctr">
              <a:buNone/>
              <a:defRPr sz="1928"/>
            </a:lvl1pPr>
            <a:lvl2pPr marL="367269" indent="0" algn="ctr">
              <a:buNone/>
              <a:defRPr sz="1607"/>
            </a:lvl2pPr>
            <a:lvl3pPr marL="734538" indent="0" algn="ctr">
              <a:buNone/>
              <a:defRPr sz="1446"/>
            </a:lvl3pPr>
            <a:lvl4pPr marL="1101806" indent="0" algn="ctr">
              <a:buNone/>
              <a:defRPr sz="1285"/>
            </a:lvl4pPr>
            <a:lvl5pPr marL="1469075" indent="0" algn="ctr">
              <a:buNone/>
              <a:defRPr sz="1285"/>
            </a:lvl5pPr>
            <a:lvl6pPr marL="1836344" indent="0" algn="ctr">
              <a:buNone/>
              <a:defRPr sz="1285"/>
            </a:lvl6pPr>
            <a:lvl7pPr marL="2203613" indent="0" algn="ctr">
              <a:buNone/>
              <a:defRPr sz="1285"/>
            </a:lvl7pPr>
            <a:lvl8pPr marL="2570881" indent="0" algn="ctr">
              <a:buNone/>
              <a:defRPr sz="1285"/>
            </a:lvl8pPr>
            <a:lvl9pPr marL="2938150" indent="0" algn="ctr">
              <a:buNone/>
              <a:defRPr sz="1285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361770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5299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256526" y="557830"/>
            <a:ext cx="1583844" cy="887919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994" y="557830"/>
            <a:ext cx="4659715" cy="887919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49169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07464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1168" y="2612102"/>
            <a:ext cx="6335376" cy="4358348"/>
          </a:xfrm>
        </p:spPr>
        <p:txBody>
          <a:bodyPr anchor="b"/>
          <a:lstStyle>
            <a:lvl1pPr>
              <a:defRPr sz="482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1168" y="7011682"/>
            <a:ext cx="6335376" cy="2291952"/>
          </a:xfrm>
        </p:spPr>
        <p:txBody>
          <a:bodyPr/>
          <a:lstStyle>
            <a:lvl1pPr marL="0" indent="0">
              <a:buNone/>
              <a:defRPr sz="1928">
                <a:solidFill>
                  <a:schemeClr val="tx1"/>
                </a:solidFill>
              </a:defRPr>
            </a:lvl1pPr>
            <a:lvl2pPr marL="367269" indent="0">
              <a:buNone/>
              <a:defRPr sz="1607">
                <a:solidFill>
                  <a:schemeClr val="tx1">
                    <a:tint val="75000"/>
                  </a:schemeClr>
                </a:solidFill>
              </a:defRPr>
            </a:lvl2pPr>
            <a:lvl3pPr marL="734538" indent="0">
              <a:buNone/>
              <a:defRPr sz="1446">
                <a:solidFill>
                  <a:schemeClr val="tx1">
                    <a:tint val="75000"/>
                  </a:schemeClr>
                </a:solidFill>
              </a:defRPr>
            </a:lvl3pPr>
            <a:lvl4pPr marL="1101806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4pPr>
            <a:lvl5pPr marL="1469075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5pPr>
            <a:lvl6pPr marL="1836344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6pPr>
            <a:lvl7pPr marL="2203613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7pPr>
            <a:lvl8pPr marL="2570881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8pPr>
            <a:lvl9pPr marL="2938150" indent="0">
              <a:buNone/>
              <a:defRPr sz="1285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08858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994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718590" y="2789149"/>
            <a:ext cx="3121779" cy="664787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887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557832"/>
            <a:ext cx="6335376" cy="2025166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5951" y="2568444"/>
            <a:ext cx="3107432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5951" y="3827198"/>
            <a:ext cx="3107432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718590" y="2568444"/>
            <a:ext cx="3122736" cy="1258754"/>
          </a:xfrm>
        </p:spPr>
        <p:txBody>
          <a:bodyPr anchor="b"/>
          <a:lstStyle>
            <a:lvl1pPr marL="0" indent="0">
              <a:buNone/>
              <a:defRPr sz="1928" b="1"/>
            </a:lvl1pPr>
            <a:lvl2pPr marL="367269" indent="0">
              <a:buNone/>
              <a:defRPr sz="1607" b="1"/>
            </a:lvl2pPr>
            <a:lvl3pPr marL="734538" indent="0">
              <a:buNone/>
              <a:defRPr sz="1446" b="1"/>
            </a:lvl3pPr>
            <a:lvl4pPr marL="1101806" indent="0">
              <a:buNone/>
              <a:defRPr sz="1285" b="1"/>
            </a:lvl4pPr>
            <a:lvl5pPr marL="1469075" indent="0">
              <a:buNone/>
              <a:defRPr sz="1285" b="1"/>
            </a:lvl5pPr>
            <a:lvl6pPr marL="1836344" indent="0">
              <a:buNone/>
              <a:defRPr sz="1285" b="1"/>
            </a:lvl6pPr>
            <a:lvl7pPr marL="2203613" indent="0">
              <a:buNone/>
              <a:defRPr sz="1285" b="1"/>
            </a:lvl7pPr>
            <a:lvl8pPr marL="2570881" indent="0">
              <a:buNone/>
              <a:defRPr sz="1285" b="1"/>
            </a:lvl8pPr>
            <a:lvl9pPr marL="2938150" indent="0">
              <a:buNone/>
              <a:defRPr sz="1285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718590" y="3827198"/>
            <a:ext cx="3122736" cy="5629232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54506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471704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162962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22736" y="1508568"/>
            <a:ext cx="3718590" cy="7445816"/>
          </a:xfrm>
        </p:spPr>
        <p:txBody>
          <a:bodyPr/>
          <a:lstStyle>
            <a:lvl1pPr>
              <a:defRPr sz="2571"/>
            </a:lvl1pPr>
            <a:lvl2pPr>
              <a:defRPr sz="2249"/>
            </a:lvl2pPr>
            <a:lvl3pPr>
              <a:defRPr sz="1928"/>
            </a:lvl3pPr>
            <a:lvl4pPr>
              <a:defRPr sz="1607"/>
            </a:lvl4pPr>
            <a:lvl5pPr>
              <a:defRPr sz="1607"/>
            </a:lvl5pPr>
            <a:lvl6pPr>
              <a:defRPr sz="1607"/>
            </a:lvl6pPr>
            <a:lvl7pPr>
              <a:defRPr sz="1607"/>
            </a:lvl7pPr>
            <a:lvl8pPr>
              <a:defRPr sz="1607"/>
            </a:lvl8pPr>
            <a:lvl9pPr>
              <a:defRPr sz="1607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16420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5950" y="698500"/>
            <a:ext cx="2369071" cy="2444750"/>
          </a:xfrm>
        </p:spPr>
        <p:txBody>
          <a:bodyPr anchor="b"/>
          <a:lstStyle>
            <a:lvl1pPr>
              <a:defRPr sz="2571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122736" y="1508568"/>
            <a:ext cx="3718590" cy="7445816"/>
          </a:xfrm>
        </p:spPr>
        <p:txBody>
          <a:bodyPr anchor="t"/>
          <a:lstStyle>
            <a:lvl1pPr marL="0" indent="0">
              <a:buNone/>
              <a:defRPr sz="2571"/>
            </a:lvl1pPr>
            <a:lvl2pPr marL="367269" indent="0">
              <a:buNone/>
              <a:defRPr sz="2249"/>
            </a:lvl2pPr>
            <a:lvl3pPr marL="734538" indent="0">
              <a:buNone/>
              <a:defRPr sz="1928"/>
            </a:lvl3pPr>
            <a:lvl4pPr marL="1101806" indent="0">
              <a:buNone/>
              <a:defRPr sz="1607"/>
            </a:lvl4pPr>
            <a:lvl5pPr marL="1469075" indent="0">
              <a:buNone/>
              <a:defRPr sz="1607"/>
            </a:lvl5pPr>
            <a:lvl6pPr marL="1836344" indent="0">
              <a:buNone/>
              <a:defRPr sz="1607"/>
            </a:lvl6pPr>
            <a:lvl7pPr marL="2203613" indent="0">
              <a:buNone/>
              <a:defRPr sz="1607"/>
            </a:lvl7pPr>
            <a:lvl8pPr marL="2570881" indent="0">
              <a:buNone/>
              <a:defRPr sz="1607"/>
            </a:lvl8pPr>
            <a:lvl9pPr marL="2938150" indent="0">
              <a:buNone/>
              <a:defRPr sz="1607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5950" y="3143250"/>
            <a:ext cx="2369071" cy="5823259"/>
          </a:xfrm>
        </p:spPr>
        <p:txBody>
          <a:bodyPr/>
          <a:lstStyle>
            <a:lvl1pPr marL="0" indent="0">
              <a:buNone/>
              <a:defRPr sz="1285"/>
            </a:lvl1pPr>
            <a:lvl2pPr marL="367269" indent="0">
              <a:buNone/>
              <a:defRPr sz="1125"/>
            </a:lvl2pPr>
            <a:lvl3pPr marL="734538" indent="0">
              <a:buNone/>
              <a:defRPr sz="964"/>
            </a:lvl3pPr>
            <a:lvl4pPr marL="1101806" indent="0">
              <a:buNone/>
              <a:defRPr sz="803"/>
            </a:lvl4pPr>
            <a:lvl5pPr marL="1469075" indent="0">
              <a:buNone/>
              <a:defRPr sz="803"/>
            </a:lvl5pPr>
            <a:lvl6pPr marL="1836344" indent="0">
              <a:buNone/>
              <a:defRPr sz="803"/>
            </a:lvl6pPr>
            <a:lvl7pPr marL="2203613" indent="0">
              <a:buNone/>
              <a:defRPr sz="803"/>
            </a:lvl7pPr>
            <a:lvl8pPr marL="2570881" indent="0">
              <a:buNone/>
              <a:defRPr sz="803"/>
            </a:lvl8pPr>
            <a:lvl9pPr marL="2938150" indent="0">
              <a:buNone/>
              <a:defRPr sz="803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52301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4994" y="557832"/>
            <a:ext cx="6335376" cy="202516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994" y="2789149"/>
            <a:ext cx="6335376" cy="664787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04994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E7A0B0-8965-4E68-BC33-B3F9B33790C7}" type="datetimeFigureOut">
              <a:rPr lang="fr-FR" smtClean="0"/>
              <a:t>04/09/2023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33152" y="9711093"/>
            <a:ext cx="2479060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87662" y="9711093"/>
            <a:ext cx="1652707" cy="5578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64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8EFDAE-B660-4598-98ED-3EF0156239AE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867662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734538" rtl="0" eaLnBrk="1" latinLnBrk="0" hangingPunct="1">
        <a:lnSpc>
          <a:spcPct val="90000"/>
        </a:lnSpc>
        <a:spcBef>
          <a:spcPct val="0"/>
        </a:spcBef>
        <a:buNone/>
        <a:defRPr sz="353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3634" indent="-183634" algn="l" defTabSz="734538" rtl="0" eaLnBrk="1" latinLnBrk="0" hangingPunct="1">
        <a:lnSpc>
          <a:spcPct val="90000"/>
        </a:lnSpc>
        <a:spcBef>
          <a:spcPts val="803"/>
        </a:spcBef>
        <a:buFont typeface="Arial" panose="020B0604020202020204" pitchFamily="34" charset="0"/>
        <a:buChar char="•"/>
        <a:defRPr sz="2249" kern="1200">
          <a:solidFill>
            <a:schemeClr val="tx1"/>
          </a:solidFill>
          <a:latin typeface="+mn-lt"/>
          <a:ea typeface="+mn-ea"/>
          <a:cs typeface="+mn-cs"/>
        </a:defRPr>
      </a:lvl1pPr>
      <a:lvl2pPr marL="550903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928" kern="1200">
          <a:solidFill>
            <a:schemeClr val="tx1"/>
          </a:solidFill>
          <a:latin typeface="+mn-lt"/>
          <a:ea typeface="+mn-ea"/>
          <a:cs typeface="+mn-cs"/>
        </a:defRPr>
      </a:lvl2pPr>
      <a:lvl3pPr marL="918172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607" kern="1200">
          <a:solidFill>
            <a:schemeClr val="tx1"/>
          </a:solidFill>
          <a:latin typeface="+mn-lt"/>
          <a:ea typeface="+mn-ea"/>
          <a:cs typeface="+mn-cs"/>
        </a:defRPr>
      </a:lvl3pPr>
      <a:lvl4pPr marL="1285441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652709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2019978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387247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754516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3121784" indent="-183634" algn="l" defTabSz="734538" rtl="0" eaLnBrk="1" latinLnBrk="0" hangingPunct="1">
        <a:lnSpc>
          <a:spcPct val="90000"/>
        </a:lnSpc>
        <a:spcBef>
          <a:spcPts val="402"/>
        </a:spcBef>
        <a:buFont typeface="Arial" panose="020B0604020202020204" pitchFamily="34" charset="0"/>
        <a:buChar char="•"/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1pPr>
      <a:lvl2pPr marL="367269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2pPr>
      <a:lvl3pPr marL="734538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3pPr>
      <a:lvl4pPr marL="1101806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4pPr>
      <a:lvl5pPr marL="1469075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5pPr>
      <a:lvl6pPr marL="1836344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6pPr>
      <a:lvl7pPr marL="2203613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7pPr>
      <a:lvl8pPr marL="2570881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8pPr>
      <a:lvl9pPr marL="2938150" algn="l" defTabSz="734538" rtl="0" eaLnBrk="1" latinLnBrk="0" hangingPunct="1">
        <a:defRPr sz="14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ogicieleducatif.fr/jeu/la-petite-poule-rousse-1" TargetMode="External"/><Relationship Id="rId13" Type="http://schemas.openxmlformats.org/officeDocument/2006/relationships/hyperlink" Target="https://www.logicieleducatif.fr/jeu/oursetidon" TargetMode="External"/><Relationship Id="rId18" Type="http://schemas.openxmlformats.org/officeDocument/2006/relationships/image" Target="../media/image5.jpeg"/><Relationship Id="rId3" Type="http://schemas.openxmlformats.org/officeDocument/2006/relationships/hyperlink" Target="https://www.logicieleducatif.fr/jeu/lecture-le-son-b" TargetMode="External"/><Relationship Id="rId21" Type="http://schemas.openxmlformats.org/officeDocument/2006/relationships/image" Target="../media/image8.jpeg"/><Relationship Id="rId7" Type="http://schemas.openxmlformats.org/officeDocument/2006/relationships/hyperlink" Target="https://www.logicieleducatif.fr/fiches/la-petite-poule-rousse/la-petite-poule-rousse-exercice-1.pdf" TargetMode="External"/><Relationship Id="rId12" Type="http://schemas.openxmlformats.org/officeDocument/2006/relationships/hyperlink" Target="https://www.logicieleducatif.fr/jeu/nombres-en-lettres" TargetMode="External"/><Relationship Id="rId17" Type="http://schemas.openxmlformats.org/officeDocument/2006/relationships/image" Target="../media/image4.jpeg"/><Relationship Id="rId2" Type="http://schemas.openxmlformats.org/officeDocument/2006/relationships/hyperlink" Target="https://www.logicieleducatif.fr/fiches/les-sons-simples#fiches-sur-le-son-b" TargetMode="External"/><Relationship Id="rId16" Type="http://schemas.openxmlformats.org/officeDocument/2006/relationships/image" Target="../media/image3.svg"/><Relationship Id="rId20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logicieleducatif.fr/fiches/la-petite-poule-rousse/la_petite_poule_rousse.pdf" TargetMode="External"/><Relationship Id="rId11" Type="http://schemas.openxmlformats.org/officeDocument/2006/relationships/hyperlink" Target="https://www.logicieleducatif.fr/fiches/ecrire-des-nombres-en-lettres/nombres-en-lettres-cp-fiche-02.pdf" TargetMode="External"/><Relationship Id="rId5" Type="http://schemas.openxmlformats.org/officeDocument/2006/relationships/hyperlink" Target="https://www.logicieleducatif.fr/jeu/associer-mots-images-la-ferme" TargetMode="External"/><Relationship Id="rId15" Type="http://schemas.openxmlformats.org/officeDocument/2006/relationships/image" Target="../media/image2.png"/><Relationship Id="rId10" Type="http://schemas.openxmlformats.org/officeDocument/2006/relationships/hyperlink" Target="https://www.logicieleducatif.fr/fiches/ecrire-des-nombres-en-lettres/nombres-en-lettres-cp-fiche-01.pdf" TargetMode="External"/><Relationship Id="rId19" Type="http://schemas.openxmlformats.org/officeDocument/2006/relationships/image" Target="../media/image6.jpeg"/><Relationship Id="rId4" Type="http://schemas.openxmlformats.org/officeDocument/2006/relationships/hyperlink" Target="https://www.logicieleducatif.fr/jeux/domaine/les-sons" TargetMode="External"/><Relationship Id="rId9" Type="http://schemas.openxmlformats.org/officeDocument/2006/relationships/hyperlink" Target="https://www.logicieleducatif.fr/jeu/problemes-schemas" TargetMode="External"/><Relationship Id="rId14" Type="http://schemas.openxmlformats.org/officeDocument/2006/relationships/image" Target="../media/image1.png"/><Relationship Id="rId2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Tableau 5">
            <a:extLst>
              <a:ext uri="{FF2B5EF4-FFF2-40B4-BE49-F238E27FC236}">
                <a16:creationId xmlns:a16="http://schemas.microsoft.com/office/drawing/2014/main" id="{84ECCC59-89FC-45E8-8AE7-B9C6C93DE04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42221200"/>
              </p:ext>
            </p:extLst>
          </p:nvPr>
        </p:nvGraphicFramePr>
        <p:xfrm>
          <a:off x="52251" y="487013"/>
          <a:ext cx="7226950" cy="7880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88000">
                  <a:extLst>
                    <a:ext uri="{9D8B030D-6E8A-4147-A177-3AD203B41FA5}">
                      <a16:colId xmlns:a16="http://schemas.microsoft.com/office/drawing/2014/main" val="1076313890"/>
                    </a:ext>
                  </a:extLst>
                </a:gridCol>
                <a:gridCol w="432000">
                  <a:extLst>
                    <a:ext uri="{9D8B030D-6E8A-4147-A177-3AD203B41FA5}">
                      <a16:colId xmlns:a16="http://schemas.microsoft.com/office/drawing/2014/main" val="935967921"/>
                    </a:ext>
                  </a:extLst>
                </a:gridCol>
                <a:gridCol w="1250950">
                  <a:extLst>
                    <a:ext uri="{9D8B030D-6E8A-4147-A177-3AD203B41FA5}">
                      <a16:colId xmlns:a16="http://schemas.microsoft.com/office/drawing/2014/main" val="955074631"/>
                    </a:ext>
                  </a:extLst>
                </a:gridCol>
                <a:gridCol w="2091599">
                  <a:extLst>
                    <a:ext uri="{9D8B030D-6E8A-4147-A177-3AD203B41FA5}">
                      <a16:colId xmlns:a16="http://schemas.microsoft.com/office/drawing/2014/main" val="1630862753"/>
                    </a:ext>
                  </a:extLst>
                </a:gridCol>
                <a:gridCol w="1652401">
                  <a:extLst>
                    <a:ext uri="{9D8B030D-6E8A-4147-A177-3AD203B41FA5}">
                      <a16:colId xmlns:a16="http://schemas.microsoft.com/office/drawing/2014/main" val="1840129311"/>
                    </a:ext>
                  </a:extLst>
                </a:gridCol>
                <a:gridCol w="1512000">
                  <a:extLst>
                    <a:ext uri="{9D8B030D-6E8A-4147-A177-3AD203B41FA5}">
                      <a16:colId xmlns:a16="http://schemas.microsoft.com/office/drawing/2014/main" val="3170572636"/>
                    </a:ext>
                  </a:extLst>
                </a:gridCol>
              </a:tblGrid>
              <a:tr h="338936">
                <a:tc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Temps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Activités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fr-FR" sz="80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Domaine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8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Commentaires/ bilan…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81017165"/>
                  </a:ext>
                </a:extLst>
              </a:tr>
              <a:tr h="224703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1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90’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2"/>
                        </a:rPr>
                        <a:t>Fiches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3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71450" indent="-171450" algn="l">
                        <a:buSzPct val="135000"/>
                        <a:buFont typeface="Wingdings" panose="05000000000000000000" pitchFamily="2" charset="2"/>
                        <a:buChar char="à"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Jeu : Gagner la coupe pour les activités 1, 2 et 4 (en option : la 5)</a:t>
                      </a:r>
                    </a:p>
                    <a:p>
                      <a:pPr marL="171450" indent="-171450" algn="l">
                        <a:buSzPct val="135000"/>
                        <a:buFont typeface="Wingdings" panose="05000000000000000000" pitchFamily="2" charset="2"/>
                        <a:buChar char="à"/>
                      </a:pPr>
                      <a:endParaRPr lang="fr-FR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    Il est possible de choisir un autre son que le [a] en allant 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  <a:hlinkClick r:id="rId4"/>
                        </a:rPr>
                        <a:t>sur cette page</a:t>
                      </a: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.</a:t>
                      </a: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  <a:sym typeface="Wingdings" panose="05000000000000000000" pitchFamily="2" charset="2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9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     Faire l’activité en 2 temps si elle s’avère trop longue.</a:t>
                      </a:r>
                      <a:endParaRPr lang="fr-FR" sz="9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Français : lecture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262924616"/>
                  </a:ext>
                </a:extLst>
              </a:tr>
              <a:tr h="920672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93675" indent="-1936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5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SzPct val="135000"/>
                        <a:buFont typeface="Wingdings" panose="05000000000000000000" pitchFamily="2" charset="2"/>
                        <a:buChar char="à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Faire 2 niveaux (ou 3 pour les plus rapides)</a:t>
                      </a: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indent="0" algn="l">
                        <a:buFont typeface="Arial" panose="020B0604020202020204" pitchFamily="34" charset="0"/>
                        <a:buNone/>
                      </a:pPr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: associer mots et images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70710864"/>
                  </a:ext>
                </a:extLst>
              </a:tr>
              <a:tr h="987924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6"/>
                        </a:rPr>
                        <a:t>Texte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7"/>
                        </a:rPr>
                        <a:t>Fiche 1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8"/>
                        </a:rPr>
                        <a:t>Jeu</a:t>
                      </a:r>
                      <a:endParaRPr lang="fr-FR" sz="11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b="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Lecture compréhension : la petite poule rousse</a:t>
                      </a:r>
                      <a:endParaRPr lang="fr-FR" sz="1050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5994513"/>
                  </a:ext>
                </a:extLst>
              </a:tr>
              <a:tr h="105387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4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 algn="l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hlinkClick r:id="rId9"/>
                        </a:rPr>
                        <a:t>Jeu</a:t>
                      </a: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  <a:p>
                      <a:pPr marL="0" indent="0" algn="l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123Marker" panose="02000603000000000000" pitchFamily="2" charset="0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 Choisir le niveau facile</a:t>
                      </a:r>
                      <a:endParaRPr lang="fr-FR" sz="11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123Marker" panose="02000603000000000000" pitchFamily="2" charset="0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Problèmes avec des schémas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2790635"/>
                  </a:ext>
                </a:extLst>
              </a:tr>
              <a:tr h="1234220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5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30’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0"/>
                        </a:rPr>
                        <a:t>Fiche CP (1)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1"/>
                        </a:rPr>
                        <a:t>Fiche CP (2)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2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sym typeface="Wingdings" panose="05000000000000000000" pitchFamily="2" charset="2"/>
                        </a:rPr>
                        <a:t>Niveau 1 puis 2 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Numération : écriture des nombres en lettres</a:t>
                      </a:r>
                    </a:p>
                  </a:txBody>
                  <a:tcPr marL="45720" marR="4572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79572781"/>
                  </a:ext>
                </a:extLst>
              </a:tr>
              <a:tr h="1098263">
                <a:tc>
                  <a:txBody>
                    <a:bodyPr/>
                    <a:lstStyle/>
                    <a:p>
                      <a:pPr algn="ctr"/>
                      <a:r>
                        <a:rPr lang="fr-FR" dirty="0">
                          <a:solidFill>
                            <a:schemeClr val="bg1">
                              <a:lumMod val="50000"/>
                            </a:schemeClr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6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tx1"/>
                          </a:solidFill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20’</a:t>
                      </a: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180975" indent="-180975">
                        <a:buSzPct val="135000"/>
                        <a:buFont typeface="Wingdings" panose="05000000000000000000" pitchFamily="2" charset="2"/>
                        <a:buChar char="q"/>
                      </a:pPr>
                      <a:r>
                        <a:rPr lang="fr-FR" sz="1100" b="0" i="0" kern="1200" dirty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  <a:hlinkClick r:id="rId13"/>
                        </a:rPr>
                        <a:t>Jeu</a:t>
                      </a: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  <a:p>
                      <a:pPr marL="0" indent="0">
                        <a:buSzPct val="135000"/>
                        <a:buFont typeface="Wingdings" panose="05000000000000000000" pitchFamily="2" charset="2"/>
                        <a:buNone/>
                      </a:pPr>
                      <a:endParaRPr lang="fr-FR" sz="1100" b="0" i="0" kern="1200" dirty="0">
                        <a:solidFill>
                          <a:schemeClr val="dk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45720" marR="45720" marT="72000" marB="36000">
                    <a:lnL w="12700" cap="flat" cmpd="sng" algn="ctr">
                      <a:solidFill>
                        <a:schemeClr val="bg1">
                          <a:lumMod val="8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sz="1050" dirty="0">
                          <a:latin typeface="123Marker" panose="02000603000000000000" pitchFamily="2" charset="0"/>
                          <a:ea typeface="123Marker" panose="02000603000000000000" pitchFamily="2" charset="0"/>
                        </a:rPr>
                        <a:t>Repérage spatial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fr-FR" dirty="0">
                        <a:solidFill>
                          <a:schemeClr val="tx1"/>
                        </a:solidFill>
                        <a:latin typeface="123Marker" panose="02000603000000000000" pitchFamily="2" charset="0"/>
                        <a:ea typeface="123Marker" panose="02000603000000000000" pitchFamily="2" charset="0"/>
                      </a:endParaRPr>
                    </a:p>
                  </a:txBody>
                  <a:tcPr marL="45720" marR="4572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59349354"/>
                  </a:ext>
                </a:extLst>
              </a:tr>
            </a:tbl>
          </a:graphicData>
        </a:graphic>
      </p:graphicFrame>
      <p:sp>
        <p:nvSpPr>
          <p:cNvPr id="4" name="ZoneTexte 3">
            <a:extLst>
              <a:ext uri="{FF2B5EF4-FFF2-40B4-BE49-F238E27FC236}">
                <a16:creationId xmlns:a16="http://schemas.microsoft.com/office/drawing/2014/main" id="{8E7D4336-072B-4F99-AE3C-794E0C2726E9}"/>
              </a:ext>
            </a:extLst>
          </p:cNvPr>
          <p:cNvSpPr txBox="1"/>
          <p:nvPr/>
        </p:nvSpPr>
        <p:spPr>
          <a:xfrm>
            <a:off x="1247775" y="65315"/>
            <a:ext cx="4238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dirty="0">
                <a:latin typeface="AdimesDB" panose="00000400000000000000" pitchFamily="2" charset="0"/>
              </a:rPr>
              <a:t>Mon plan de travail CP - 6</a:t>
            </a:r>
          </a:p>
        </p:txBody>
      </p:sp>
      <p:grpSp>
        <p:nvGrpSpPr>
          <p:cNvPr id="19" name="Groupe 106">
            <a:extLst>
              <a:ext uri="{FF2B5EF4-FFF2-40B4-BE49-F238E27FC236}">
                <a16:creationId xmlns:a16="http://schemas.microsoft.com/office/drawing/2014/main" id="{793B00BE-E303-42CF-BB21-A1CD7E79FFF8}"/>
              </a:ext>
            </a:extLst>
          </p:cNvPr>
          <p:cNvGrpSpPr/>
          <p:nvPr/>
        </p:nvGrpSpPr>
        <p:grpSpPr>
          <a:xfrm rot="5400000">
            <a:off x="6267472" y="-615854"/>
            <a:ext cx="215444" cy="1736382"/>
            <a:chOff x="6639222" y="6948264"/>
            <a:chExt cx="222112" cy="1775120"/>
          </a:xfrm>
        </p:grpSpPr>
        <p:sp>
          <p:nvSpPr>
            <p:cNvPr id="20" name="ZoneTexte 19">
              <a:extLst>
                <a:ext uri="{FF2B5EF4-FFF2-40B4-BE49-F238E27FC236}">
                  <a16:creationId xmlns:a16="http://schemas.microsoft.com/office/drawing/2014/main" id="{83A6A1CF-7EB6-4F73-9FC7-2D358F9E9D87}"/>
                </a:ext>
              </a:extLst>
            </p:cNvPr>
            <p:cNvSpPr txBox="1"/>
            <p:nvPr/>
          </p:nvSpPr>
          <p:spPr>
            <a:xfrm rot="16200000">
              <a:off x="5862718" y="7724768"/>
              <a:ext cx="1775120" cy="22211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fr-FR" sz="800" dirty="0"/>
                <a:t>https://www.logicieleducatif.fr</a:t>
              </a:r>
            </a:p>
          </p:txBody>
        </p:sp>
        <p:pic>
          <p:nvPicPr>
            <p:cNvPr id="21" name="Picture 3" descr="G:\logodof.png">
              <a:extLst>
                <a:ext uri="{FF2B5EF4-FFF2-40B4-BE49-F238E27FC236}">
                  <a16:creationId xmlns:a16="http://schemas.microsoft.com/office/drawing/2014/main" id="{45004110-4295-4A20-A44C-38F58728AB19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14" cstate="print"/>
            <a:srcRect/>
            <a:stretch>
              <a:fillRect/>
            </a:stretch>
          </p:blipFill>
          <p:spPr bwMode="auto">
            <a:xfrm rot="16200000">
              <a:off x="6659303" y="8340182"/>
              <a:ext cx="162523" cy="180000"/>
            </a:xfrm>
            <a:prstGeom prst="rect">
              <a:avLst/>
            </a:prstGeom>
            <a:noFill/>
          </p:spPr>
        </p:pic>
      </p:grpSp>
      <p:pic>
        <p:nvPicPr>
          <p:cNvPr id="11" name="Graphique 10" descr="Ampoule et engrenage">
            <a:extLst>
              <a:ext uri="{FF2B5EF4-FFF2-40B4-BE49-F238E27FC236}">
                <a16:creationId xmlns:a16="http://schemas.microsoft.com/office/drawing/2014/main" id="{45902B16-3880-415E-B453-20EAC113BD05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039937" y="2258582"/>
            <a:ext cx="168444" cy="168444"/>
          </a:xfrm>
          <a:prstGeom prst="rect">
            <a:avLst/>
          </a:prstGeom>
        </p:spPr>
      </p:pic>
      <p:pic>
        <p:nvPicPr>
          <p:cNvPr id="15" name="Graphique 14" descr="Ampoule et engrenage">
            <a:extLst>
              <a:ext uri="{FF2B5EF4-FFF2-40B4-BE49-F238E27FC236}">
                <a16:creationId xmlns:a16="http://schemas.microsoft.com/office/drawing/2014/main" id="{3C21CDDD-4644-4C77-A492-691216007470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2039937" y="2701495"/>
            <a:ext cx="168444" cy="168444"/>
          </a:xfrm>
          <a:prstGeom prst="rect">
            <a:avLst/>
          </a:prstGeom>
        </p:spPr>
      </p:pic>
      <p:sp>
        <p:nvSpPr>
          <p:cNvPr id="16" name="ZoneTexte 15">
            <a:extLst>
              <a:ext uri="{FF2B5EF4-FFF2-40B4-BE49-F238E27FC236}">
                <a16:creationId xmlns:a16="http://schemas.microsoft.com/office/drawing/2014/main" id="{B1CAC8E1-45DF-4F1C-8DC2-D14C9F87B03B}"/>
              </a:ext>
            </a:extLst>
          </p:cNvPr>
          <p:cNvSpPr txBox="1"/>
          <p:nvPr/>
        </p:nvSpPr>
        <p:spPr>
          <a:xfrm>
            <a:off x="209297" y="9465945"/>
            <a:ext cx="279339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Temps estimatif total : 3h30</a:t>
            </a:r>
          </a:p>
        </p:txBody>
      </p:sp>
      <p:pic>
        <p:nvPicPr>
          <p:cNvPr id="2" name="Picture 2" descr="Le son b">
            <a:hlinkClick r:id="rId3"/>
            <a:extLst>
              <a:ext uri="{FF2B5EF4-FFF2-40B4-BE49-F238E27FC236}">
                <a16:creationId xmlns:a16="http://schemas.microsoft.com/office/drawing/2014/main" id="{4EEBEEF5-7D82-4CA8-B430-43FEDDBE36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6930" y="1388639"/>
            <a:ext cx="1108869" cy="739246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4" descr="Association de mots : la ferme">
            <a:hlinkClick r:id="rId5"/>
            <a:extLst>
              <a:ext uri="{FF2B5EF4-FFF2-40B4-BE49-F238E27FC236}">
                <a16:creationId xmlns:a16="http://schemas.microsoft.com/office/drawing/2014/main" id="{67110075-7D7E-460B-AE05-6A455CC74DF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2651" y="3126799"/>
            <a:ext cx="1127291" cy="75152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Problèmes avec des schémas">
            <a:hlinkClick r:id="rId9"/>
            <a:extLst>
              <a:ext uri="{FF2B5EF4-FFF2-40B4-BE49-F238E27FC236}">
                <a16:creationId xmlns:a16="http://schemas.microsoft.com/office/drawing/2014/main" id="{8C661E24-AFF6-4602-9672-A95264ECE9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89" y="5032821"/>
            <a:ext cx="1194011" cy="7960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Ecrire les nombres en lettres">
            <a:hlinkClick r:id="rId12"/>
            <a:extLst>
              <a:ext uri="{FF2B5EF4-FFF2-40B4-BE49-F238E27FC236}">
                <a16:creationId xmlns:a16="http://schemas.microsoft.com/office/drawing/2014/main" id="{97BEB1AF-CA0E-47F8-9489-04BA9942FC1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9293" y="6154223"/>
            <a:ext cx="1194011" cy="7960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8" name="Picture 14" descr="Oursetidon : repérage spatial maternelle">
            <a:hlinkClick r:id="rId13"/>
            <a:extLst>
              <a:ext uri="{FF2B5EF4-FFF2-40B4-BE49-F238E27FC236}">
                <a16:creationId xmlns:a16="http://schemas.microsoft.com/office/drawing/2014/main" id="{63B829FD-AD9A-4867-B35F-301AE2303C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790" y="7405332"/>
            <a:ext cx="1194011" cy="7960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poule rousse 1">
            <a:hlinkClick r:id="rId8"/>
            <a:extLst>
              <a:ext uri="{FF2B5EF4-FFF2-40B4-BE49-F238E27FC236}">
                <a16:creationId xmlns:a16="http://schemas.microsoft.com/office/drawing/2014/main" id="{5DB9AC36-DB9E-4FAA-AC8A-87AD3308E3F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8794" y="4053127"/>
            <a:ext cx="1175007" cy="78333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67178839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664</TotalTime>
  <Words>166</Words>
  <Application>Microsoft Office PowerPoint</Application>
  <PresentationFormat>Personnalisé</PresentationFormat>
  <Paragraphs>48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8" baseType="lpstr">
      <vt:lpstr>123Marker</vt:lpstr>
      <vt:lpstr>AdimesDB</vt:lpstr>
      <vt:lpstr>Arial</vt:lpstr>
      <vt:lpstr>Calibri</vt:lpstr>
      <vt:lpstr>Calibri Light</vt:lpstr>
      <vt:lpstr>Wingdings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travail cp 6</dc:title>
  <dc:creator>logicieleducatif.fr</dc:creator>
  <cp:keywords>cp plan de travail;plan travail 1 et 2 cp</cp:keywords>
  <cp:lastModifiedBy>Creaplisco</cp:lastModifiedBy>
  <cp:revision>59</cp:revision>
  <cp:lastPrinted>2020-03-14T10:06:30Z</cp:lastPrinted>
  <dcterms:created xsi:type="dcterms:W3CDTF">2020-03-14T09:06:53Z</dcterms:created>
  <dcterms:modified xsi:type="dcterms:W3CDTF">2023-09-04T16:55:32Z</dcterms:modified>
</cp:coreProperties>
</file>