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7345363" cy="104775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00" userDrawn="1">
          <p15:clr>
            <a:srgbClr val="A4A3A4"/>
          </p15:clr>
        </p15:guide>
        <p15:guide id="2" pos="231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471" autoAdjust="0"/>
    <p:restoredTop sz="94660"/>
  </p:normalViewPr>
  <p:slideViewPr>
    <p:cSldViewPr snapToGrid="0" showGuides="1">
      <p:cViewPr varScale="1">
        <p:scale>
          <a:sx n="109" d="100"/>
          <a:sy n="109" d="100"/>
        </p:scale>
        <p:origin x="4540" y="80"/>
      </p:cViewPr>
      <p:guideLst>
        <p:guide orient="horz" pos="3300"/>
        <p:guide pos="231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0902" y="1714721"/>
            <a:ext cx="6243559" cy="3647722"/>
          </a:xfrm>
        </p:spPr>
        <p:txBody>
          <a:bodyPr anchor="b"/>
          <a:lstStyle>
            <a:lvl1pPr algn="ctr">
              <a:defRPr sz="482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8171" y="5503114"/>
            <a:ext cx="5509022" cy="2529636"/>
          </a:xfrm>
        </p:spPr>
        <p:txBody>
          <a:bodyPr/>
          <a:lstStyle>
            <a:lvl1pPr marL="0" indent="0" algn="ctr">
              <a:buNone/>
              <a:defRPr sz="1928"/>
            </a:lvl1pPr>
            <a:lvl2pPr marL="367269" indent="0" algn="ctr">
              <a:buNone/>
              <a:defRPr sz="1607"/>
            </a:lvl2pPr>
            <a:lvl3pPr marL="734538" indent="0" algn="ctr">
              <a:buNone/>
              <a:defRPr sz="1446"/>
            </a:lvl3pPr>
            <a:lvl4pPr marL="1101806" indent="0" algn="ctr">
              <a:buNone/>
              <a:defRPr sz="1285"/>
            </a:lvl4pPr>
            <a:lvl5pPr marL="1469075" indent="0" algn="ctr">
              <a:buNone/>
              <a:defRPr sz="1285"/>
            </a:lvl5pPr>
            <a:lvl6pPr marL="1836344" indent="0" algn="ctr">
              <a:buNone/>
              <a:defRPr sz="1285"/>
            </a:lvl6pPr>
            <a:lvl7pPr marL="2203613" indent="0" algn="ctr">
              <a:buNone/>
              <a:defRPr sz="1285"/>
            </a:lvl7pPr>
            <a:lvl8pPr marL="2570881" indent="0" algn="ctr">
              <a:buNone/>
              <a:defRPr sz="1285"/>
            </a:lvl8pPr>
            <a:lvl9pPr marL="2938150" indent="0" algn="ctr">
              <a:buNone/>
              <a:defRPr sz="1285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6177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2991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256526" y="557830"/>
            <a:ext cx="1583844" cy="887919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994" y="557830"/>
            <a:ext cx="4659715" cy="887919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9169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0746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168" y="2612102"/>
            <a:ext cx="6335376" cy="4358348"/>
          </a:xfrm>
        </p:spPr>
        <p:txBody>
          <a:bodyPr anchor="b"/>
          <a:lstStyle>
            <a:lvl1pPr>
              <a:defRPr sz="482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1168" y="7011682"/>
            <a:ext cx="6335376" cy="2291952"/>
          </a:xfrm>
        </p:spPr>
        <p:txBody>
          <a:bodyPr/>
          <a:lstStyle>
            <a:lvl1pPr marL="0" indent="0">
              <a:buNone/>
              <a:defRPr sz="1928">
                <a:solidFill>
                  <a:schemeClr val="tx1"/>
                </a:solidFill>
              </a:defRPr>
            </a:lvl1pPr>
            <a:lvl2pPr marL="367269" indent="0">
              <a:buNone/>
              <a:defRPr sz="1607">
                <a:solidFill>
                  <a:schemeClr val="tx1">
                    <a:tint val="75000"/>
                  </a:schemeClr>
                </a:solidFill>
              </a:defRPr>
            </a:lvl2pPr>
            <a:lvl3pPr marL="734538" indent="0">
              <a:buNone/>
              <a:defRPr sz="1446">
                <a:solidFill>
                  <a:schemeClr val="tx1">
                    <a:tint val="75000"/>
                  </a:schemeClr>
                </a:solidFill>
              </a:defRPr>
            </a:lvl3pPr>
            <a:lvl4pPr marL="1101806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4pPr>
            <a:lvl5pPr marL="1469075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5pPr>
            <a:lvl6pPr marL="1836344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6pPr>
            <a:lvl7pPr marL="2203613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7pPr>
            <a:lvl8pPr marL="2570881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8pPr>
            <a:lvl9pPr marL="2938150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8858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994" y="2789149"/>
            <a:ext cx="3121779" cy="664787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18590" y="2789149"/>
            <a:ext cx="3121779" cy="664787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2887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50" y="557832"/>
            <a:ext cx="6335376" cy="2025166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5951" y="2568444"/>
            <a:ext cx="3107432" cy="1258754"/>
          </a:xfrm>
        </p:spPr>
        <p:txBody>
          <a:bodyPr anchor="b"/>
          <a:lstStyle>
            <a:lvl1pPr marL="0" indent="0">
              <a:buNone/>
              <a:defRPr sz="1928" b="1"/>
            </a:lvl1pPr>
            <a:lvl2pPr marL="367269" indent="0">
              <a:buNone/>
              <a:defRPr sz="1607" b="1"/>
            </a:lvl2pPr>
            <a:lvl3pPr marL="734538" indent="0">
              <a:buNone/>
              <a:defRPr sz="1446" b="1"/>
            </a:lvl3pPr>
            <a:lvl4pPr marL="1101806" indent="0">
              <a:buNone/>
              <a:defRPr sz="1285" b="1"/>
            </a:lvl4pPr>
            <a:lvl5pPr marL="1469075" indent="0">
              <a:buNone/>
              <a:defRPr sz="1285" b="1"/>
            </a:lvl5pPr>
            <a:lvl6pPr marL="1836344" indent="0">
              <a:buNone/>
              <a:defRPr sz="1285" b="1"/>
            </a:lvl6pPr>
            <a:lvl7pPr marL="2203613" indent="0">
              <a:buNone/>
              <a:defRPr sz="1285" b="1"/>
            </a:lvl7pPr>
            <a:lvl8pPr marL="2570881" indent="0">
              <a:buNone/>
              <a:defRPr sz="1285" b="1"/>
            </a:lvl8pPr>
            <a:lvl9pPr marL="2938150" indent="0">
              <a:buNone/>
              <a:defRPr sz="1285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5951" y="3827198"/>
            <a:ext cx="3107432" cy="562923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18590" y="2568444"/>
            <a:ext cx="3122736" cy="1258754"/>
          </a:xfrm>
        </p:spPr>
        <p:txBody>
          <a:bodyPr anchor="b"/>
          <a:lstStyle>
            <a:lvl1pPr marL="0" indent="0">
              <a:buNone/>
              <a:defRPr sz="1928" b="1"/>
            </a:lvl1pPr>
            <a:lvl2pPr marL="367269" indent="0">
              <a:buNone/>
              <a:defRPr sz="1607" b="1"/>
            </a:lvl2pPr>
            <a:lvl3pPr marL="734538" indent="0">
              <a:buNone/>
              <a:defRPr sz="1446" b="1"/>
            </a:lvl3pPr>
            <a:lvl4pPr marL="1101806" indent="0">
              <a:buNone/>
              <a:defRPr sz="1285" b="1"/>
            </a:lvl4pPr>
            <a:lvl5pPr marL="1469075" indent="0">
              <a:buNone/>
              <a:defRPr sz="1285" b="1"/>
            </a:lvl5pPr>
            <a:lvl6pPr marL="1836344" indent="0">
              <a:buNone/>
              <a:defRPr sz="1285" b="1"/>
            </a:lvl6pPr>
            <a:lvl7pPr marL="2203613" indent="0">
              <a:buNone/>
              <a:defRPr sz="1285" b="1"/>
            </a:lvl7pPr>
            <a:lvl8pPr marL="2570881" indent="0">
              <a:buNone/>
              <a:defRPr sz="1285" b="1"/>
            </a:lvl8pPr>
            <a:lvl9pPr marL="2938150" indent="0">
              <a:buNone/>
              <a:defRPr sz="1285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18590" y="3827198"/>
            <a:ext cx="3122736" cy="562923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450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7170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6296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50" y="698500"/>
            <a:ext cx="2369071" cy="2444750"/>
          </a:xfrm>
        </p:spPr>
        <p:txBody>
          <a:bodyPr anchor="b"/>
          <a:lstStyle>
            <a:lvl1pPr>
              <a:defRPr sz="257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22736" y="1508568"/>
            <a:ext cx="3718590" cy="7445816"/>
          </a:xfrm>
        </p:spPr>
        <p:txBody>
          <a:bodyPr/>
          <a:lstStyle>
            <a:lvl1pPr>
              <a:defRPr sz="2571"/>
            </a:lvl1pPr>
            <a:lvl2pPr>
              <a:defRPr sz="2249"/>
            </a:lvl2pPr>
            <a:lvl3pPr>
              <a:defRPr sz="1928"/>
            </a:lvl3pPr>
            <a:lvl4pPr>
              <a:defRPr sz="1607"/>
            </a:lvl4pPr>
            <a:lvl5pPr>
              <a:defRPr sz="1607"/>
            </a:lvl5pPr>
            <a:lvl6pPr>
              <a:defRPr sz="1607"/>
            </a:lvl6pPr>
            <a:lvl7pPr>
              <a:defRPr sz="1607"/>
            </a:lvl7pPr>
            <a:lvl8pPr>
              <a:defRPr sz="1607"/>
            </a:lvl8pPr>
            <a:lvl9pPr>
              <a:defRPr sz="1607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950" y="3143250"/>
            <a:ext cx="2369071" cy="5823259"/>
          </a:xfrm>
        </p:spPr>
        <p:txBody>
          <a:bodyPr/>
          <a:lstStyle>
            <a:lvl1pPr marL="0" indent="0">
              <a:buNone/>
              <a:defRPr sz="1285"/>
            </a:lvl1pPr>
            <a:lvl2pPr marL="367269" indent="0">
              <a:buNone/>
              <a:defRPr sz="1125"/>
            </a:lvl2pPr>
            <a:lvl3pPr marL="734538" indent="0">
              <a:buNone/>
              <a:defRPr sz="964"/>
            </a:lvl3pPr>
            <a:lvl4pPr marL="1101806" indent="0">
              <a:buNone/>
              <a:defRPr sz="803"/>
            </a:lvl4pPr>
            <a:lvl5pPr marL="1469075" indent="0">
              <a:buNone/>
              <a:defRPr sz="803"/>
            </a:lvl5pPr>
            <a:lvl6pPr marL="1836344" indent="0">
              <a:buNone/>
              <a:defRPr sz="803"/>
            </a:lvl6pPr>
            <a:lvl7pPr marL="2203613" indent="0">
              <a:buNone/>
              <a:defRPr sz="803"/>
            </a:lvl7pPr>
            <a:lvl8pPr marL="2570881" indent="0">
              <a:buNone/>
              <a:defRPr sz="803"/>
            </a:lvl8pPr>
            <a:lvl9pPr marL="2938150" indent="0">
              <a:buNone/>
              <a:defRPr sz="803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6420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50" y="698500"/>
            <a:ext cx="2369071" cy="2444750"/>
          </a:xfrm>
        </p:spPr>
        <p:txBody>
          <a:bodyPr anchor="b"/>
          <a:lstStyle>
            <a:lvl1pPr>
              <a:defRPr sz="257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122736" y="1508568"/>
            <a:ext cx="3718590" cy="7445816"/>
          </a:xfrm>
        </p:spPr>
        <p:txBody>
          <a:bodyPr anchor="t"/>
          <a:lstStyle>
            <a:lvl1pPr marL="0" indent="0">
              <a:buNone/>
              <a:defRPr sz="2571"/>
            </a:lvl1pPr>
            <a:lvl2pPr marL="367269" indent="0">
              <a:buNone/>
              <a:defRPr sz="2249"/>
            </a:lvl2pPr>
            <a:lvl3pPr marL="734538" indent="0">
              <a:buNone/>
              <a:defRPr sz="1928"/>
            </a:lvl3pPr>
            <a:lvl4pPr marL="1101806" indent="0">
              <a:buNone/>
              <a:defRPr sz="1607"/>
            </a:lvl4pPr>
            <a:lvl5pPr marL="1469075" indent="0">
              <a:buNone/>
              <a:defRPr sz="1607"/>
            </a:lvl5pPr>
            <a:lvl6pPr marL="1836344" indent="0">
              <a:buNone/>
              <a:defRPr sz="1607"/>
            </a:lvl6pPr>
            <a:lvl7pPr marL="2203613" indent="0">
              <a:buNone/>
              <a:defRPr sz="1607"/>
            </a:lvl7pPr>
            <a:lvl8pPr marL="2570881" indent="0">
              <a:buNone/>
              <a:defRPr sz="1607"/>
            </a:lvl8pPr>
            <a:lvl9pPr marL="2938150" indent="0">
              <a:buNone/>
              <a:defRPr sz="1607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950" y="3143250"/>
            <a:ext cx="2369071" cy="5823259"/>
          </a:xfrm>
        </p:spPr>
        <p:txBody>
          <a:bodyPr/>
          <a:lstStyle>
            <a:lvl1pPr marL="0" indent="0">
              <a:buNone/>
              <a:defRPr sz="1285"/>
            </a:lvl1pPr>
            <a:lvl2pPr marL="367269" indent="0">
              <a:buNone/>
              <a:defRPr sz="1125"/>
            </a:lvl2pPr>
            <a:lvl3pPr marL="734538" indent="0">
              <a:buNone/>
              <a:defRPr sz="964"/>
            </a:lvl3pPr>
            <a:lvl4pPr marL="1101806" indent="0">
              <a:buNone/>
              <a:defRPr sz="803"/>
            </a:lvl4pPr>
            <a:lvl5pPr marL="1469075" indent="0">
              <a:buNone/>
              <a:defRPr sz="803"/>
            </a:lvl5pPr>
            <a:lvl6pPr marL="1836344" indent="0">
              <a:buNone/>
              <a:defRPr sz="803"/>
            </a:lvl6pPr>
            <a:lvl7pPr marL="2203613" indent="0">
              <a:buNone/>
              <a:defRPr sz="803"/>
            </a:lvl7pPr>
            <a:lvl8pPr marL="2570881" indent="0">
              <a:buNone/>
              <a:defRPr sz="803"/>
            </a:lvl8pPr>
            <a:lvl9pPr marL="2938150" indent="0">
              <a:buNone/>
              <a:defRPr sz="803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5230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4994" y="557832"/>
            <a:ext cx="6335376" cy="20251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994" y="2789149"/>
            <a:ext cx="6335376" cy="66478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994" y="9711093"/>
            <a:ext cx="1652707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33152" y="9711093"/>
            <a:ext cx="2479060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87662" y="9711093"/>
            <a:ext cx="1652707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6766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34538" rtl="0" eaLnBrk="1" latinLnBrk="0" hangingPunct="1">
        <a:lnSpc>
          <a:spcPct val="90000"/>
        </a:lnSpc>
        <a:spcBef>
          <a:spcPct val="0"/>
        </a:spcBef>
        <a:buNone/>
        <a:defRPr sz="353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3634" indent="-183634" algn="l" defTabSz="734538" rtl="0" eaLnBrk="1" latinLnBrk="0" hangingPunct="1">
        <a:lnSpc>
          <a:spcPct val="90000"/>
        </a:lnSpc>
        <a:spcBef>
          <a:spcPts val="803"/>
        </a:spcBef>
        <a:buFont typeface="Arial" panose="020B0604020202020204" pitchFamily="34" charset="0"/>
        <a:buChar char="•"/>
        <a:defRPr sz="2249" kern="1200">
          <a:solidFill>
            <a:schemeClr val="tx1"/>
          </a:solidFill>
          <a:latin typeface="+mn-lt"/>
          <a:ea typeface="+mn-ea"/>
          <a:cs typeface="+mn-cs"/>
        </a:defRPr>
      </a:lvl1pPr>
      <a:lvl2pPr marL="550903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928" kern="1200">
          <a:solidFill>
            <a:schemeClr val="tx1"/>
          </a:solidFill>
          <a:latin typeface="+mn-lt"/>
          <a:ea typeface="+mn-ea"/>
          <a:cs typeface="+mn-cs"/>
        </a:defRPr>
      </a:lvl2pPr>
      <a:lvl3pPr marL="918172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607" kern="1200">
          <a:solidFill>
            <a:schemeClr val="tx1"/>
          </a:solidFill>
          <a:latin typeface="+mn-lt"/>
          <a:ea typeface="+mn-ea"/>
          <a:cs typeface="+mn-cs"/>
        </a:defRPr>
      </a:lvl3pPr>
      <a:lvl4pPr marL="1285441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4pPr>
      <a:lvl5pPr marL="1652709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5pPr>
      <a:lvl6pPr marL="2019978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6pPr>
      <a:lvl7pPr marL="2387247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7pPr>
      <a:lvl8pPr marL="2754516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8pPr>
      <a:lvl9pPr marL="3121784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1pPr>
      <a:lvl2pPr marL="367269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2pPr>
      <a:lvl3pPr marL="734538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3pPr>
      <a:lvl4pPr marL="1101806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4pPr>
      <a:lvl5pPr marL="1469075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5pPr>
      <a:lvl6pPr marL="1836344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6pPr>
      <a:lvl7pPr marL="2203613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7pPr>
      <a:lvl8pPr marL="2570881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8pPr>
      <a:lvl9pPr marL="2938150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logicieleducatif.fr/jeu/passe-compose" TargetMode="External"/><Relationship Id="rId13" Type="http://schemas.openxmlformats.org/officeDocument/2006/relationships/hyperlink" Target="https://www.logicieleducatif.fr/fiches/fiches-d-orthographe-et-est-es-ai-eh/regle-et-est-ai-es-eh.pdf" TargetMode="External"/><Relationship Id="rId18" Type="http://schemas.openxmlformats.org/officeDocument/2006/relationships/image" Target="../media/image2.png"/><Relationship Id="rId3" Type="http://schemas.openxmlformats.org/officeDocument/2006/relationships/hyperlink" Target="https://www.logicieleducatif.fr/divers/generateurs/?type=multiplication" TargetMode="External"/><Relationship Id="rId21" Type="http://schemas.openxmlformats.org/officeDocument/2006/relationships/image" Target="../media/image5.png"/><Relationship Id="rId7" Type="http://schemas.openxmlformats.org/officeDocument/2006/relationships/hyperlink" Target="https://www.logicieleducatif.fr/jeu/le-compte-est-bon-junior-en-ligne" TargetMode="External"/><Relationship Id="rId12" Type="http://schemas.openxmlformats.org/officeDocument/2006/relationships/hyperlink" Target="https://www.logicieleducatif.fr/fiches/orthographe/et-est-es-ai-eh/regle-et-est-ai-es-eh.pdf" TargetMode="External"/><Relationship Id="rId17" Type="http://schemas.openxmlformats.org/officeDocument/2006/relationships/image" Target="../media/image1.png"/><Relationship Id="rId25" Type="http://schemas.openxmlformats.org/officeDocument/2006/relationships/image" Target="../media/image9.png"/><Relationship Id="rId2" Type="http://schemas.openxmlformats.org/officeDocument/2006/relationships/hyperlink" Target="https://www.logicieleducatif.fr/jeu/numeration-cm1-cm2" TargetMode="External"/><Relationship Id="rId16" Type="http://schemas.openxmlformats.org/officeDocument/2006/relationships/hyperlink" Target="https://www.logicieleducatif.fr/jeu/anglais-les-aliments" TargetMode="External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logicieleducatif.fr/fiches/calcul#le-compte-est-bon-junior-les-fiches" TargetMode="External"/><Relationship Id="rId11" Type="http://schemas.openxmlformats.org/officeDocument/2006/relationships/hyperlink" Target="https://www.logicieleducatif.fr/jeu/orthographe-et-est-ai-es-eh" TargetMode="External"/><Relationship Id="rId24" Type="http://schemas.openxmlformats.org/officeDocument/2006/relationships/image" Target="../media/image8.png"/><Relationship Id="rId5" Type="http://schemas.openxmlformats.org/officeDocument/2006/relationships/hyperlink" Target="https://www.logicieleducatif.fr/jeu/suites-irregulieres-de-nombres" TargetMode="External"/><Relationship Id="rId15" Type="http://schemas.openxmlformats.org/officeDocument/2006/relationships/hyperlink" Target="https://www.logicieleducatif.fr/fiches/fiches-anglais#la-nourriture-les-aliments-en-anglais" TargetMode="External"/><Relationship Id="rId23" Type="http://schemas.openxmlformats.org/officeDocument/2006/relationships/image" Target="../media/image7.png"/><Relationship Id="rId10" Type="http://schemas.openxmlformats.org/officeDocument/2006/relationships/hyperlink" Target="https://www.logicieleducatif.fr/fiches/fiche-d-orthographe-s-ss-c-c-sc-t/s-ss-c-sc-t-02.pdf" TargetMode="External"/><Relationship Id="rId19" Type="http://schemas.openxmlformats.org/officeDocument/2006/relationships/image" Target="../media/image3.png"/><Relationship Id="rId4" Type="http://schemas.openxmlformats.org/officeDocument/2006/relationships/hyperlink" Target="https://www.logicieleducatif.fr/jeu/tables-de-multiplication" TargetMode="External"/><Relationship Id="rId9" Type="http://schemas.openxmlformats.org/officeDocument/2006/relationships/hyperlink" Target="https://www.logicieleducatif.fr/fiches/fiche-d-orthographe-s-ss-c-c-sc-t/s-ss-c-sc-t-01.pdf" TargetMode="External"/><Relationship Id="rId14" Type="http://schemas.openxmlformats.org/officeDocument/2006/relationships/hyperlink" Target="https://www.logicieleducatif.fr/jeu/les-symboles-de-la-republique-francaise" TargetMode="External"/><Relationship Id="rId22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5">
            <a:extLst>
              <a:ext uri="{FF2B5EF4-FFF2-40B4-BE49-F238E27FC236}">
                <a16:creationId xmlns:a16="http://schemas.microsoft.com/office/drawing/2014/main" id="{84ECCC59-89FC-45E8-8AE7-B9C6C93DE0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9329619"/>
              </p:ext>
            </p:extLst>
          </p:nvPr>
        </p:nvGraphicFramePr>
        <p:xfrm>
          <a:off x="52251" y="487013"/>
          <a:ext cx="7226950" cy="73122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00">
                  <a:extLst>
                    <a:ext uri="{9D8B030D-6E8A-4147-A177-3AD203B41FA5}">
                      <a16:colId xmlns:a16="http://schemas.microsoft.com/office/drawing/2014/main" val="1076313890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935967921"/>
                    </a:ext>
                  </a:extLst>
                </a:gridCol>
                <a:gridCol w="1250950">
                  <a:extLst>
                    <a:ext uri="{9D8B030D-6E8A-4147-A177-3AD203B41FA5}">
                      <a16:colId xmlns:a16="http://schemas.microsoft.com/office/drawing/2014/main" val="955074631"/>
                    </a:ext>
                  </a:extLst>
                </a:gridCol>
                <a:gridCol w="2091599">
                  <a:extLst>
                    <a:ext uri="{9D8B030D-6E8A-4147-A177-3AD203B41FA5}">
                      <a16:colId xmlns:a16="http://schemas.microsoft.com/office/drawing/2014/main" val="1630862753"/>
                    </a:ext>
                  </a:extLst>
                </a:gridCol>
                <a:gridCol w="1652401">
                  <a:extLst>
                    <a:ext uri="{9D8B030D-6E8A-4147-A177-3AD203B41FA5}">
                      <a16:colId xmlns:a16="http://schemas.microsoft.com/office/drawing/2014/main" val="1840129311"/>
                    </a:ext>
                  </a:extLst>
                </a:gridCol>
                <a:gridCol w="1512000">
                  <a:extLst>
                    <a:ext uri="{9D8B030D-6E8A-4147-A177-3AD203B41FA5}">
                      <a16:colId xmlns:a16="http://schemas.microsoft.com/office/drawing/2014/main" val="3170572636"/>
                    </a:ext>
                  </a:extLst>
                </a:gridCol>
              </a:tblGrid>
              <a:tr h="338936">
                <a:tc>
                  <a:txBody>
                    <a:bodyPr/>
                    <a:lstStyle/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Temps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Activités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Domaine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Commentaires/ bilan…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1017165"/>
                  </a:ext>
                </a:extLst>
              </a:tr>
              <a:tr h="882279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10’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2"/>
                        </a:rPr>
                        <a:t>Numération : quantité de grands nombres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 algn="l">
                        <a:buSzPct val="135000"/>
                        <a:buFont typeface="Wingdings" panose="05000000000000000000" pitchFamily="2" charset="2"/>
                        <a:buNone/>
                      </a:pP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 algn="l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05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 Faire l’entraînement (niveau 1)</a:t>
                      </a:r>
                      <a:endParaRPr lang="fr-FR" sz="105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Numération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2924616"/>
                  </a:ext>
                </a:extLst>
              </a:tr>
              <a:tr h="920672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3"/>
                        </a:rPr>
                        <a:t>Générer une fiche avec les tables 1 à 6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4"/>
                        </a:rPr>
                        <a:t>Obtenir la médaille d’or pour les tables 2, 3, 4, 5 et 6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Calcul : les tables de multiplications (1 à 6)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0710864"/>
                  </a:ext>
                </a:extLst>
              </a:tr>
              <a:tr h="878171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15’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5"/>
                        </a:rPr>
                        <a:t>Jeu sur les suites irrégulières</a:t>
                      </a:r>
                      <a:endParaRPr lang="fr-FR" sz="11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 algn="l">
                        <a:buSzPct val="135000"/>
                        <a:buFont typeface="Wingdings" panose="05000000000000000000" pitchFamily="2" charset="2"/>
                        <a:buNone/>
                      </a:pPr>
                      <a:endParaRPr lang="fr-FR" sz="11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 algn="l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 Objectif : réussir 3 suites</a:t>
                      </a:r>
                      <a:endParaRPr lang="fr-FR" sz="11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Calcul : suites irrégulières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5994513"/>
                  </a:ext>
                </a:extLst>
              </a:tr>
              <a:tr h="882279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4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35’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93675" indent="-1936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6"/>
                        </a:rPr>
                        <a:t>Compte est bon junior sur papier (1 à 6)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93675" indent="-1936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7"/>
                        </a:rPr>
                        <a:t>Jeu (réussir 6 ‘compte et bon’ d’affilée)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Calcul : compte est bon (junior en guise de révision)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790635"/>
                  </a:ext>
                </a:extLst>
              </a:tr>
              <a:tr h="882279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5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25’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8"/>
                        </a:rPr>
                        <a:t>Conjugaison Passé composé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Objectif : + de 900 points</a:t>
                      </a: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Conjugaison : Passé composé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9572781"/>
                  </a:ext>
                </a:extLst>
              </a:tr>
              <a:tr h="864000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6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40’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latin typeface="Arial" panose="020B0604020202020204" pitchFamily="34" charset="0"/>
                          <a:cs typeface="Arial" panose="020B0604020202020204" pitchFamily="34" charset="0"/>
                          <a:hlinkClick r:id="rId9"/>
                        </a:rPr>
                        <a:t>Fiche 1 et-est-es-ai-eh</a:t>
                      </a:r>
                      <a:endParaRPr lang="fr-FR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latin typeface="Arial" panose="020B0604020202020204" pitchFamily="34" charset="0"/>
                          <a:cs typeface="Arial" panose="020B0604020202020204" pitchFamily="34" charset="0"/>
                          <a:hlinkClick r:id="rId10"/>
                        </a:rPr>
                        <a:t>Fiche 2 et-est-es-ai-eh</a:t>
                      </a:r>
                      <a:endParaRPr lang="fr-FR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endParaRPr lang="fr-FR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900" dirty="0">
                          <a:latin typeface="Arial" panose="020B0604020202020204" pitchFamily="34" charset="0"/>
                          <a:cs typeface="Arial" panose="020B0604020202020204" pitchFamily="34" charset="0"/>
                          <a:hlinkClick r:id="rId11"/>
                        </a:rPr>
                        <a:t>Jeu (2 séries avec 8/10 minimum)</a:t>
                      </a:r>
                      <a:endParaRPr lang="fr-FR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 algn="l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dirty="0"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  <a:hlinkClick r:id="rId12"/>
                        </a:rPr>
                        <a:t></a:t>
                      </a:r>
                      <a:r>
                        <a:rPr lang="fr-FR" sz="1100" dirty="0">
                          <a:latin typeface="Arial" panose="020B0604020202020204" pitchFamily="34" charset="0"/>
                          <a:cs typeface="Arial" panose="020B0604020202020204" pitchFamily="34" charset="0"/>
                          <a:hlinkClick r:id="rId13"/>
                        </a:rPr>
                        <a:t>Règle</a:t>
                      </a:r>
                      <a:endParaRPr lang="fr-FR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6800" marR="4680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Orthographe : </a:t>
                      </a:r>
                      <a:r>
                        <a:rPr lang="fr-FR" sz="1000" dirty="0"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homophones et-est-es-ai-eh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9349354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7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14"/>
                        </a:rPr>
                        <a:t>Jeu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Histoire : Les symboles de la république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7970440"/>
                  </a:ext>
                </a:extLst>
              </a:tr>
              <a:tr h="756000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8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35’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15"/>
                        </a:rPr>
                        <a:t>Fiches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16"/>
                        </a:rPr>
                        <a:t>Jeu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Anglais : la nourriture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2091460"/>
                  </a:ext>
                </a:extLst>
              </a:tr>
            </a:tbl>
          </a:graphicData>
        </a:graphic>
      </p:graphicFrame>
      <p:sp>
        <p:nvSpPr>
          <p:cNvPr id="4" name="ZoneTexte 3">
            <a:extLst>
              <a:ext uri="{FF2B5EF4-FFF2-40B4-BE49-F238E27FC236}">
                <a16:creationId xmlns:a16="http://schemas.microsoft.com/office/drawing/2014/main" id="{8E7D4336-072B-4F99-AE3C-794E0C2726E9}"/>
              </a:ext>
            </a:extLst>
          </p:cNvPr>
          <p:cNvSpPr txBox="1"/>
          <p:nvPr/>
        </p:nvSpPr>
        <p:spPr>
          <a:xfrm>
            <a:off x="1247775" y="65315"/>
            <a:ext cx="4238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AdimesDB" panose="00000400000000000000" pitchFamily="2" charset="0"/>
              </a:rPr>
              <a:t>Mon plan de travail CM2 </a:t>
            </a:r>
            <a:r>
              <a:rPr lang="fr-FR">
                <a:latin typeface="AdimesDB" panose="00000400000000000000" pitchFamily="2" charset="0"/>
              </a:rPr>
              <a:t>- 1</a:t>
            </a:r>
            <a:endParaRPr lang="fr-FR" dirty="0">
              <a:latin typeface="AdimesDB" panose="00000400000000000000" pitchFamily="2" charset="0"/>
            </a:endParaRPr>
          </a:p>
        </p:txBody>
      </p:sp>
      <p:grpSp>
        <p:nvGrpSpPr>
          <p:cNvPr id="19" name="Groupe 106">
            <a:extLst>
              <a:ext uri="{FF2B5EF4-FFF2-40B4-BE49-F238E27FC236}">
                <a16:creationId xmlns:a16="http://schemas.microsoft.com/office/drawing/2014/main" id="{793B00BE-E303-42CF-BB21-A1CD7E79FFF8}"/>
              </a:ext>
            </a:extLst>
          </p:cNvPr>
          <p:cNvGrpSpPr/>
          <p:nvPr/>
        </p:nvGrpSpPr>
        <p:grpSpPr>
          <a:xfrm rot="5400000">
            <a:off x="6267472" y="-615854"/>
            <a:ext cx="215444" cy="1736382"/>
            <a:chOff x="6639222" y="6948264"/>
            <a:chExt cx="222112" cy="1775120"/>
          </a:xfrm>
        </p:grpSpPr>
        <p:sp>
          <p:nvSpPr>
            <p:cNvPr id="20" name="ZoneTexte 19">
              <a:extLst>
                <a:ext uri="{FF2B5EF4-FFF2-40B4-BE49-F238E27FC236}">
                  <a16:creationId xmlns:a16="http://schemas.microsoft.com/office/drawing/2014/main" id="{83A6A1CF-7EB6-4F73-9FC7-2D358F9E9D87}"/>
                </a:ext>
              </a:extLst>
            </p:cNvPr>
            <p:cNvSpPr txBox="1"/>
            <p:nvPr/>
          </p:nvSpPr>
          <p:spPr>
            <a:xfrm rot="16200000">
              <a:off x="5862718" y="7724768"/>
              <a:ext cx="1775120" cy="2221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r-FR" sz="800" dirty="0"/>
                <a:t>https://www.logicieleducatif.fr</a:t>
              </a:r>
            </a:p>
          </p:txBody>
        </p:sp>
        <p:pic>
          <p:nvPicPr>
            <p:cNvPr id="21" name="Picture 3" descr="G:\logodof.png">
              <a:extLst>
                <a:ext uri="{FF2B5EF4-FFF2-40B4-BE49-F238E27FC236}">
                  <a16:creationId xmlns:a16="http://schemas.microsoft.com/office/drawing/2014/main" id="{45004110-4295-4A20-A44C-38F58728AB1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7" cstate="print"/>
            <a:srcRect/>
            <a:stretch>
              <a:fillRect/>
            </a:stretch>
          </p:blipFill>
          <p:spPr bwMode="auto">
            <a:xfrm rot="16200000">
              <a:off x="6659303" y="8340182"/>
              <a:ext cx="162523" cy="180000"/>
            </a:xfrm>
            <a:prstGeom prst="rect">
              <a:avLst/>
            </a:prstGeom>
            <a:noFill/>
          </p:spPr>
        </p:pic>
      </p:grpSp>
      <p:pic>
        <p:nvPicPr>
          <p:cNvPr id="2" name="Image 1">
            <a:hlinkClick r:id="rId7"/>
            <a:extLst>
              <a:ext uri="{FF2B5EF4-FFF2-40B4-BE49-F238E27FC236}">
                <a16:creationId xmlns:a16="http://schemas.microsoft.com/office/drawing/2014/main" id="{4594EAE2-41E4-41AB-9DCF-F31F430A1351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867443" y="3589718"/>
            <a:ext cx="1095375" cy="73025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3" name="Image 2">
            <a:hlinkClick r:id="rId4"/>
            <a:extLst>
              <a:ext uri="{FF2B5EF4-FFF2-40B4-BE49-F238E27FC236}">
                <a16:creationId xmlns:a16="http://schemas.microsoft.com/office/drawing/2014/main" id="{62196DD0-E8F2-4FBA-AE36-772756A59F16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846931" y="1797050"/>
            <a:ext cx="1095375" cy="73025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7" name="Image 6">
            <a:hlinkClick r:id="rId5"/>
            <a:extLst>
              <a:ext uri="{FF2B5EF4-FFF2-40B4-BE49-F238E27FC236}">
                <a16:creationId xmlns:a16="http://schemas.microsoft.com/office/drawing/2014/main" id="{D40A6F95-EFD6-49A5-B994-B2B4240FA429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846931" y="2700214"/>
            <a:ext cx="1095375" cy="73025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0" name="Image 9">
            <a:hlinkClick r:id="rId2"/>
            <a:extLst>
              <a:ext uri="{FF2B5EF4-FFF2-40B4-BE49-F238E27FC236}">
                <a16:creationId xmlns:a16="http://schemas.microsoft.com/office/drawing/2014/main" id="{79B997DE-CA5D-4E81-996A-88CE87B593C2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857187" y="884408"/>
            <a:ext cx="1115888" cy="74392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2" name="Image 11">
            <a:hlinkClick r:id="rId8"/>
            <a:extLst>
              <a:ext uri="{FF2B5EF4-FFF2-40B4-BE49-F238E27FC236}">
                <a16:creationId xmlns:a16="http://schemas.microsoft.com/office/drawing/2014/main" id="{96568F4F-8A16-4CDA-BF6F-2A90F1F9380F}"/>
              </a:ext>
            </a:extLst>
          </p:cNvPr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845217" y="4541546"/>
            <a:ext cx="1095375" cy="73025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3" name="Image 12">
            <a:hlinkClick r:id="rId11"/>
            <a:extLst>
              <a:ext uri="{FF2B5EF4-FFF2-40B4-BE49-F238E27FC236}">
                <a16:creationId xmlns:a16="http://schemas.microsoft.com/office/drawing/2014/main" id="{12165E0B-CD70-4DE5-A303-84F27CF500EE}"/>
              </a:ext>
            </a:extLst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849671" y="5437661"/>
            <a:ext cx="1095375" cy="73025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4" name="Image 13">
            <a:hlinkClick r:id="rId14"/>
            <a:extLst>
              <a:ext uri="{FF2B5EF4-FFF2-40B4-BE49-F238E27FC236}">
                <a16:creationId xmlns:a16="http://schemas.microsoft.com/office/drawing/2014/main" id="{D5E8A348-D85F-46CD-B3B0-1F5EF53FB872}"/>
              </a:ext>
            </a:extLst>
          </p:cNvPr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867443" y="6294865"/>
            <a:ext cx="1057753" cy="70516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5" name="Image 14">
            <a:hlinkClick r:id="rId16"/>
            <a:extLst>
              <a:ext uri="{FF2B5EF4-FFF2-40B4-BE49-F238E27FC236}">
                <a16:creationId xmlns:a16="http://schemas.microsoft.com/office/drawing/2014/main" id="{A9D7F7E2-60B5-4651-8049-AA23C101E27D}"/>
              </a:ext>
            </a:extLst>
          </p:cNvPr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839355" y="7057432"/>
            <a:ext cx="1127858" cy="75190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6" name="ZoneTexte 15">
            <a:extLst>
              <a:ext uri="{FF2B5EF4-FFF2-40B4-BE49-F238E27FC236}">
                <a16:creationId xmlns:a16="http://schemas.microsoft.com/office/drawing/2014/main" id="{6A03BC5F-A4DA-40A0-9B2E-415A9E828F48}"/>
              </a:ext>
            </a:extLst>
          </p:cNvPr>
          <p:cNvSpPr txBox="1"/>
          <p:nvPr/>
        </p:nvSpPr>
        <p:spPr>
          <a:xfrm>
            <a:off x="837947" y="9307039"/>
            <a:ext cx="2793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Temps estimatif total : 3h40</a:t>
            </a:r>
          </a:p>
        </p:txBody>
      </p:sp>
    </p:spTree>
    <p:extLst>
      <p:ext uri="{BB962C8B-B14F-4D97-AF65-F5344CB8AC3E}">
        <p14:creationId xmlns:p14="http://schemas.microsoft.com/office/powerpoint/2010/main" val="196717883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624</TotalTime>
  <Words>196</Words>
  <Application>Microsoft Office PowerPoint</Application>
  <PresentationFormat>Personnalisé</PresentationFormat>
  <Paragraphs>52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123Marker</vt:lpstr>
      <vt:lpstr>AdimesDB</vt:lpstr>
      <vt:lpstr>Arial</vt:lpstr>
      <vt:lpstr>Calibri</vt:lpstr>
      <vt:lpstr>Calibri Light</vt:lpstr>
      <vt:lpstr>Wingdings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 de travail cm2 - 1 </dc:title>
  <dc:creator>logicieleducatif.fr</dc:creator>
  <cp:keywords>cm2 plan de travail</cp:keywords>
  <cp:lastModifiedBy>Creaplisco</cp:lastModifiedBy>
  <cp:revision>60</cp:revision>
  <cp:lastPrinted>2020-03-14T10:06:30Z</cp:lastPrinted>
  <dcterms:created xsi:type="dcterms:W3CDTF">2020-03-14T09:06:53Z</dcterms:created>
  <dcterms:modified xsi:type="dcterms:W3CDTF">2023-09-05T15:12:56Z</dcterms:modified>
</cp:coreProperties>
</file>