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345363" cy="10477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00" userDrawn="1">
          <p15:clr>
            <a:srgbClr val="A4A3A4"/>
          </p15:clr>
        </p15:guide>
        <p15:guide id="2" pos="231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71" autoAdjust="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4540" y="80"/>
      </p:cViewPr>
      <p:guideLst>
        <p:guide orient="horz" pos="3300"/>
        <p:guide pos="231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0902" y="1714721"/>
            <a:ext cx="6243559" cy="3647722"/>
          </a:xfrm>
        </p:spPr>
        <p:txBody>
          <a:bodyPr anchor="b"/>
          <a:lstStyle>
            <a:lvl1pPr algn="ctr"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8171" y="5503114"/>
            <a:ext cx="5509022" cy="2529636"/>
          </a:xfrm>
        </p:spPr>
        <p:txBody>
          <a:bodyPr/>
          <a:lstStyle>
            <a:lvl1pPr marL="0" indent="0" algn="ctr">
              <a:buNone/>
              <a:defRPr sz="1928"/>
            </a:lvl1pPr>
            <a:lvl2pPr marL="367269" indent="0" algn="ctr">
              <a:buNone/>
              <a:defRPr sz="1607"/>
            </a:lvl2pPr>
            <a:lvl3pPr marL="734538" indent="0" algn="ctr">
              <a:buNone/>
              <a:defRPr sz="1446"/>
            </a:lvl3pPr>
            <a:lvl4pPr marL="1101806" indent="0" algn="ctr">
              <a:buNone/>
              <a:defRPr sz="1285"/>
            </a:lvl4pPr>
            <a:lvl5pPr marL="1469075" indent="0" algn="ctr">
              <a:buNone/>
              <a:defRPr sz="1285"/>
            </a:lvl5pPr>
            <a:lvl6pPr marL="1836344" indent="0" algn="ctr">
              <a:buNone/>
              <a:defRPr sz="1285"/>
            </a:lvl6pPr>
            <a:lvl7pPr marL="2203613" indent="0" algn="ctr">
              <a:buNone/>
              <a:defRPr sz="1285"/>
            </a:lvl7pPr>
            <a:lvl8pPr marL="2570881" indent="0" algn="ctr">
              <a:buNone/>
              <a:defRPr sz="1285"/>
            </a:lvl8pPr>
            <a:lvl9pPr marL="2938150" indent="0" algn="ctr">
              <a:buNone/>
              <a:defRPr sz="1285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6177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2991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56526" y="557830"/>
            <a:ext cx="1583844" cy="887919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994" y="557830"/>
            <a:ext cx="4659715" cy="887919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9169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0746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168" y="2612102"/>
            <a:ext cx="6335376" cy="4358348"/>
          </a:xfrm>
        </p:spPr>
        <p:txBody>
          <a:bodyPr anchor="b"/>
          <a:lstStyle>
            <a:lvl1pPr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1168" y="7011682"/>
            <a:ext cx="6335376" cy="2291952"/>
          </a:xfrm>
        </p:spPr>
        <p:txBody>
          <a:bodyPr/>
          <a:lstStyle>
            <a:lvl1pPr marL="0" indent="0">
              <a:buNone/>
              <a:defRPr sz="1928">
                <a:solidFill>
                  <a:schemeClr val="tx1"/>
                </a:solidFill>
              </a:defRPr>
            </a:lvl1pPr>
            <a:lvl2pPr marL="367269" indent="0">
              <a:buNone/>
              <a:defRPr sz="1607">
                <a:solidFill>
                  <a:schemeClr val="tx1">
                    <a:tint val="75000"/>
                  </a:schemeClr>
                </a:solidFill>
              </a:defRPr>
            </a:lvl2pPr>
            <a:lvl3pPr marL="734538" indent="0">
              <a:buNone/>
              <a:defRPr sz="1446">
                <a:solidFill>
                  <a:schemeClr val="tx1">
                    <a:tint val="75000"/>
                  </a:schemeClr>
                </a:solidFill>
              </a:defRPr>
            </a:lvl3pPr>
            <a:lvl4pPr marL="1101806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4pPr>
            <a:lvl5pPr marL="1469075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5pPr>
            <a:lvl6pPr marL="1836344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6pPr>
            <a:lvl7pPr marL="2203613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7pPr>
            <a:lvl8pPr marL="2570881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8pPr>
            <a:lvl9pPr marL="2938150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885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994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90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887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557832"/>
            <a:ext cx="6335376" cy="202516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5951" y="2568444"/>
            <a:ext cx="3107432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951" y="3827198"/>
            <a:ext cx="3107432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8590" y="2568444"/>
            <a:ext cx="3122736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8590" y="3827198"/>
            <a:ext cx="3122736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5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170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6296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2736" y="1508568"/>
            <a:ext cx="3718590" cy="7445816"/>
          </a:xfrm>
        </p:spPr>
        <p:txBody>
          <a:bodyPr/>
          <a:lstStyle>
            <a:lvl1pPr>
              <a:defRPr sz="2571"/>
            </a:lvl1pPr>
            <a:lvl2pPr>
              <a:defRPr sz="2249"/>
            </a:lvl2pPr>
            <a:lvl3pPr>
              <a:defRPr sz="1928"/>
            </a:lvl3pPr>
            <a:lvl4pPr>
              <a:defRPr sz="1607"/>
            </a:lvl4pPr>
            <a:lvl5pPr>
              <a:defRPr sz="1607"/>
            </a:lvl5pPr>
            <a:lvl6pPr>
              <a:defRPr sz="1607"/>
            </a:lvl6pPr>
            <a:lvl7pPr>
              <a:defRPr sz="1607"/>
            </a:lvl7pPr>
            <a:lvl8pPr>
              <a:defRPr sz="1607"/>
            </a:lvl8pPr>
            <a:lvl9pPr>
              <a:defRPr sz="1607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420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22736" y="1508568"/>
            <a:ext cx="3718590" cy="7445816"/>
          </a:xfrm>
        </p:spPr>
        <p:txBody>
          <a:bodyPr anchor="t"/>
          <a:lstStyle>
            <a:lvl1pPr marL="0" indent="0">
              <a:buNone/>
              <a:defRPr sz="2571"/>
            </a:lvl1pPr>
            <a:lvl2pPr marL="367269" indent="0">
              <a:buNone/>
              <a:defRPr sz="2249"/>
            </a:lvl2pPr>
            <a:lvl3pPr marL="734538" indent="0">
              <a:buNone/>
              <a:defRPr sz="1928"/>
            </a:lvl3pPr>
            <a:lvl4pPr marL="1101806" indent="0">
              <a:buNone/>
              <a:defRPr sz="1607"/>
            </a:lvl4pPr>
            <a:lvl5pPr marL="1469075" indent="0">
              <a:buNone/>
              <a:defRPr sz="1607"/>
            </a:lvl5pPr>
            <a:lvl6pPr marL="1836344" indent="0">
              <a:buNone/>
              <a:defRPr sz="1607"/>
            </a:lvl6pPr>
            <a:lvl7pPr marL="2203613" indent="0">
              <a:buNone/>
              <a:defRPr sz="1607"/>
            </a:lvl7pPr>
            <a:lvl8pPr marL="2570881" indent="0">
              <a:buNone/>
              <a:defRPr sz="1607"/>
            </a:lvl8pPr>
            <a:lvl9pPr marL="2938150" indent="0">
              <a:buNone/>
              <a:defRPr sz="1607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5230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4994" y="557832"/>
            <a:ext cx="6335376" cy="20251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994" y="2789149"/>
            <a:ext cx="6335376" cy="6647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994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3152" y="9711093"/>
            <a:ext cx="2479060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87662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676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34538" rtl="0" eaLnBrk="1" latinLnBrk="0" hangingPunct="1">
        <a:lnSpc>
          <a:spcPct val="90000"/>
        </a:lnSpc>
        <a:spcBef>
          <a:spcPct val="0"/>
        </a:spcBef>
        <a:buNone/>
        <a:defRPr sz="35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3634" indent="-183634" algn="l" defTabSz="734538" rtl="0" eaLnBrk="1" latinLnBrk="0" hangingPunct="1">
        <a:lnSpc>
          <a:spcPct val="90000"/>
        </a:lnSpc>
        <a:spcBef>
          <a:spcPts val="803"/>
        </a:spcBef>
        <a:buFont typeface="Arial" panose="020B0604020202020204" pitchFamily="34" charset="0"/>
        <a:buChar char="•"/>
        <a:defRPr sz="2249" kern="1200">
          <a:solidFill>
            <a:schemeClr val="tx1"/>
          </a:solidFill>
          <a:latin typeface="+mn-lt"/>
          <a:ea typeface="+mn-ea"/>
          <a:cs typeface="+mn-cs"/>
        </a:defRPr>
      </a:lvl1pPr>
      <a:lvl2pPr marL="550903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2pPr>
      <a:lvl3pPr marL="918172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607" kern="1200">
          <a:solidFill>
            <a:schemeClr val="tx1"/>
          </a:solidFill>
          <a:latin typeface="+mn-lt"/>
          <a:ea typeface="+mn-ea"/>
          <a:cs typeface="+mn-cs"/>
        </a:defRPr>
      </a:lvl3pPr>
      <a:lvl4pPr marL="1285441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652709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2019978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387247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754516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3121784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1pPr>
      <a:lvl2pPr marL="367269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2pPr>
      <a:lvl3pPr marL="734538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3pPr>
      <a:lvl4pPr marL="1101806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469075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1836344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203613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570881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293815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ogicieleducatif.fr/fiches/comprehension-et-logique#lecture-comprehension-niveau-4-le-pique-nique" TargetMode="External"/><Relationship Id="rId13" Type="http://schemas.openxmlformats.org/officeDocument/2006/relationships/image" Target="../media/image2.png"/><Relationship Id="rId18" Type="http://schemas.openxmlformats.org/officeDocument/2006/relationships/image" Target="../media/image7.png"/><Relationship Id="rId3" Type="http://schemas.openxmlformats.org/officeDocument/2006/relationships/hyperlink" Target="https://www.logicieleducatif.fr/divers/generateurs/?type=multiplication" TargetMode="External"/><Relationship Id="rId7" Type="http://schemas.openxmlformats.org/officeDocument/2006/relationships/hyperlink" Target="https://www.logicieleducatif.fr/jeu/conjugaison-du-verbe-voir" TargetMode="External"/><Relationship Id="rId12" Type="http://schemas.openxmlformats.org/officeDocument/2006/relationships/image" Target="../media/image1.png"/><Relationship Id="rId17" Type="http://schemas.openxmlformats.org/officeDocument/2006/relationships/image" Target="../media/image6.png"/><Relationship Id="rId2" Type="http://schemas.openxmlformats.org/officeDocument/2006/relationships/hyperlink" Target="https://www.logicieleducatif.fr/jeu/rangement-en-ordre-decroissant" TargetMode="External"/><Relationship Id="rId16" Type="http://schemas.openxmlformats.org/officeDocument/2006/relationships/image" Target="../media/image5.jpeg"/><Relationship Id="rId20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logicieleducatif.fr/jeu/math-kingdom-royaume-des-math" TargetMode="External"/><Relationship Id="rId11" Type="http://schemas.openxmlformats.org/officeDocument/2006/relationships/hyperlink" Target="https://www.logicieleducatif.fr/jeu/le-chevalier-de-la-programmation" TargetMode="External"/><Relationship Id="rId5" Type="http://schemas.openxmlformats.org/officeDocument/2006/relationships/hyperlink" Target="https://www.logicieleducatif.fr/jeu/je-rends-la-monnaie-avec-des-billets" TargetMode="External"/><Relationship Id="rId15" Type="http://schemas.openxmlformats.org/officeDocument/2006/relationships/image" Target="../media/image4.png"/><Relationship Id="rId10" Type="http://schemas.openxmlformats.org/officeDocument/2006/relationships/hyperlink" Target="https://www.logicieleducatif.fr/jeu/orthographe-sur-sur-sure-surs-sures" TargetMode="External"/><Relationship Id="rId19" Type="http://schemas.openxmlformats.org/officeDocument/2006/relationships/image" Target="../media/image8.jpeg"/><Relationship Id="rId4" Type="http://schemas.openxmlformats.org/officeDocument/2006/relationships/hyperlink" Target="https://www.logicieleducatif.fr/jeu/tables-de-multiplication" TargetMode="External"/><Relationship Id="rId9" Type="http://schemas.openxmlformats.org/officeDocument/2006/relationships/hyperlink" Target="https://www.logicieleducatif.fr/jeu/lecture-comprehension-et-logique-le-pique-nique" TargetMode="External"/><Relationship Id="rId1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84ECCC59-89FC-45E8-8AE7-B9C6C93DE0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1330705"/>
              </p:ext>
            </p:extLst>
          </p:nvPr>
        </p:nvGraphicFramePr>
        <p:xfrm>
          <a:off x="52251" y="487013"/>
          <a:ext cx="7226950" cy="79226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107631389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935967921"/>
                    </a:ext>
                  </a:extLst>
                </a:gridCol>
                <a:gridCol w="1250950">
                  <a:extLst>
                    <a:ext uri="{9D8B030D-6E8A-4147-A177-3AD203B41FA5}">
                      <a16:colId xmlns:a16="http://schemas.microsoft.com/office/drawing/2014/main" val="955074631"/>
                    </a:ext>
                  </a:extLst>
                </a:gridCol>
                <a:gridCol w="2091599">
                  <a:extLst>
                    <a:ext uri="{9D8B030D-6E8A-4147-A177-3AD203B41FA5}">
                      <a16:colId xmlns:a16="http://schemas.microsoft.com/office/drawing/2014/main" val="1630862753"/>
                    </a:ext>
                  </a:extLst>
                </a:gridCol>
                <a:gridCol w="1652401">
                  <a:extLst>
                    <a:ext uri="{9D8B030D-6E8A-4147-A177-3AD203B41FA5}">
                      <a16:colId xmlns:a16="http://schemas.microsoft.com/office/drawing/2014/main" val="1840129311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3170572636"/>
                    </a:ext>
                  </a:extLst>
                </a:gridCol>
              </a:tblGrid>
              <a:tr h="338936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Temps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Activités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Domaine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Commentaires/ bilan…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017165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2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Choisir le niveau CM1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345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Numération : rangement en ordre décroissant</a:t>
                      </a:r>
                    </a:p>
                    <a:p>
                      <a:pPr algn="l"/>
                      <a:endParaRPr lang="fr-FR" sz="105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2924616"/>
                  </a:ext>
                </a:extLst>
              </a:tr>
              <a:tr h="986584">
                <a:tc>
                  <a:txBody>
                    <a:bodyPr/>
                    <a:lstStyle/>
                    <a:p>
                      <a:pPr algn="ctr"/>
                      <a:r>
                        <a:rPr lang="fr-FR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</a:t>
                      </a:r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3"/>
                        </a:rPr>
                        <a:t>Générer une fiche avec les tables 1 à 10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4"/>
                        </a:rPr>
                        <a:t>Obtenir la médaille d’or pour les tables 2 à 10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Calcul : les tables de multiplications (1 à 10)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0710864"/>
                  </a:ext>
                </a:extLst>
              </a:tr>
              <a:tr h="878171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0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5"/>
                        </a:rPr>
                        <a:t>Jeu</a:t>
                      </a:r>
                      <a:endParaRPr lang="fr-FR" sz="105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endParaRPr lang="fr-FR" sz="105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0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Niveaux 2 et 3 (facultatif : 4)</a:t>
                      </a:r>
                      <a:endParaRPr lang="fr-FR" sz="105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Calcul : rendre la monnaie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5994513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05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6"/>
                        </a:rPr>
                        <a:t>Jeu</a:t>
                      </a:r>
                      <a:endParaRPr lang="fr-FR" sz="105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05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Jeu de calcul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790635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5</a:t>
                      </a:r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7"/>
                        </a:rPr>
                        <a:t>Conjugaison du verbe voir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9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Choisir les temps : présent, imparfait, futur et passé composé (les autres sont optionnels suivant le niveau)</a:t>
                      </a:r>
                      <a:endParaRPr lang="fr-FR" sz="9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Conjugaison : Le verbe voir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572781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8"/>
                        </a:rPr>
                        <a:t>Fiches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9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Lecture compréhension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9349354"/>
                  </a:ext>
                </a:extLst>
              </a:tr>
              <a:tr h="1049241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10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Choisir 20 exercices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Orthographe : sur-sûr-sûre-sûrs-sûres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7970440"/>
                  </a:ext>
                </a:extLst>
              </a:tr>
              <a:tr h="1049241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11"/>
                        </a:rPr>
                        <a:t>Le chevalier de la programmation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-&gt; Aller jusqu’au niveau </a:t>
                      </a:r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C10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B2i : Apprendre la logique de programmation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8284177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8E7D4336-072B-4F99-AE3C-794E0C2726E9}"/>
              </a:ext>
            </a:extLst>
          </p:cNvPr>
          <p:cNvSpPr txBox="1"/>
          <p:nvPr/>
        </p:nvSpPr>
        <p:spPr>
          <a:xfrm>
            <a:off x="1247775" y="65315"/>
            <a:ext cx="4238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AdimesDB" panose="00000400000000000000" pitchFamily="2" charset="0"/>
              </a:rPr>
              <a:t>Mon plan de travail CM1 - 8</a:t>
            </a:r>
          </a:p>
        </p:txBody>
      </p:sp>
      <p:grpSp>
        <p:nvGrpSpPr>
          <p:cNvPr id="19" name="Groupe 106">
            <a:extLst>
              <a:ext uri="{FF2B5EF4-FFF2-40B4-BE49-F238E27FC236}">
                <a16:creationId xmlns:a16="http://schemas.microsoft.com/office/drawing/2014/main" id="{793B00BE-E303-42CF-BB21-A1CD7E79FFF8}"/>
              </a:ext>
            </a:extLst>
          </p:cNvPr>
          <p:cNvGrpSpPr/>
          <p:nvPr/>
        </p:nvGrpSpPr>
        <p:grpSpPr>
          <a:xfrm rot="5400000">
            <a:off x="6267472" y="-615854"/>
            <a:ext cx="215444" cy="1736382"/>
            <a:chOff x="6639222" y="6948264"/>
            <a:chExt cx="222112" cy="1775120"/>
          </a:xfrm>
        </p:grpSpPr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83A6A1CF-7EB6-4F73-9FC7-2D358F9E9D87}"/>
                </a:ext>
              </a:extLst>
            </p:cNvPr>
            <p:cNvSpPr txBox="1"/>
            <p:nvPr/>
          </p:nvSpPr>
          <p:spPr>
            <a:xfrm rot="16200000">
              <a:off x="5862718" y="7724768"/>
              <a:ext cx="1775120" cy="2221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800" dirty="0"/>
                <a:t>https://www.logicieleducatif.fr</a:t>
              </a:r>
            </a:p>
          </p:txBody>
        </p:sp>
        <p:pic>
          <p:nvPicPr>
            <p:cNvPr id="21" name="Picture 3" descr="G:\logodof.png">
              <a:extLst>
                <a:ext uri="{FF2B5EF4-FFF2-40B4-BE49-F238E27FC236}">
                  <a16:creationId xmlns:a16="http://schemas.microsoft.com/office/drawing/2014/main" id="{45004110-4295-4A20-A44C-38F58728AB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 rot="16200000">
              <a:off x="6659303" y="8340182"/>
              <a:ext cx="162523" cy="180000"/>
            </a:xfrm>
            <a:prstGeom prst="rect">
              <a:avLst/>
            </a:prstGeom>
            <a:noFill/>
          </p:spPr>
        </p:pic>
      </p:grpSp>
      <p:pic>
        <p:nvPicPr>
          <p:cNvPr id="9" name="Image 8">
            <a:hlinkClick r:id="rId11"/>
            <a:extLst>
              <a:ext uri="{FF2B5EF4-FFF2-40B4-BE49-F238E27FC236}">
                <a16:creationId xmlns:a16="http://schemas.microsoft.com/office/drawing/2014/main" id="{C39F47C5-15DD-4BB7-9E6D-13120DB75B8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50161" y="7486570"/>
            <a:ext cx="1146175" cy="8470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309DD348-A7AB-4DA3-B213-4A1844A14644}"/>
              </a:ext>
            </a:extLst>
          </p:cNvPr>
          <p:cNvSpPr txBox="1"/>
          <p:nvPr/>
        </p:nvSpPr>
        <p:spPr>
          <a:xfrm>
            <a:off x="437897" y="9482115"/>
            <a:ext cx="2793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Temps estimatif total : 4h00</a:t>
            </a:r>
          </a:p>
        </p:txBody>
      </p:sp>
      <p:pic>
        <p:nvPicPr>
          <p:cNvPr id="17" name="Image 16">
            <a:hlinkClick r:id="rId4"/>
            <a:extLst>
              <a:ext uri="{FF2B5EF4-FFF2-40B4-BE49-F238E27FC236}">
                <a16:creationId xmlns:a16="http://schemas.microsoft.com/office/drawing/2014/main" id="{43D3D4EA-4268-4A4E-85B8-76E76F68BED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19486" y="1856574"/>
            <a:ext cx="1095375" cy="7302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2" name="Image 21">
            <a:hlinkClick r:id="rId2"/>
            <a:extLst>
              <a:ext uri="{FF2B5EF4-FFF2-40B4-BE49-F238E27FC236}">
                <a16:creationId xmlns:a16="http://schemas.microsoft.com/office/drawing/2014/main" id="{32FCF192-5913-4036-A93A-00C7686FBD53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31325" y="911038"/>
            <a:ext cx="1144587" cy="76305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6" name="Picture 2">
            <a:hlinkClick r:id="rId5"/>
            <a:extLst>
              <a:ext uri="{FF2B5EF4-FFF2-40B4-BE49-F238E27FC236}">
                <a16:creationId xmlns:a16="http://schemas.microsoft.com/office/drawing/2014/main" id="{14C162B8-E27A-40AE-97DF-8FF3E33481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486" y="2745785"/>
            <a:ext cx="1176850" cy="78456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 6">
            <a:hlinkClick r:id="rId7"/>
            <a:extLst>
              <a:ext uri="{FF2B5EF4-FFF2-40B4-BE49-F238E27FC236}">
                <a16:creationId xmlns:a16="http://schemas.microsoft.com/office/drawing/2014/main" id="{C11CD79E-95B0-491D-A40B-F5F71E33D5EE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819486" y="4559204"/>
            <a:ext cx="1146175" cy="76411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Image 7">
            <a:hlinkClick r:id="rId9"/>
            <a:extLst>
              <a:ext uri="{FF2B5EF4-FFF2-40B4-BE49-F238E27FC236}">
                <a16:creationId xmlns:a16="http://schemas.microsoft.com/office/drawing/2014/main" id="{41707258-583F-4BF3-AC36-2E2738DAA3DF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819486" y="5535690"/>
            <a:ext cx="1095375" cy="7302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8" name="Picture 4" descr="Math kingdom - Royaume des Math">
            <a:hlinkClick r:id="rId6"/>
            <a:extLst>
              <a:ext uri="{FF2B5EF4-FFF2-40B4-BE49-F238E27FC236}">
                <a16:creationId xmlns:a16="http://schemas.microsoft.com/office/drawing/2014/main" id="{CAF67667-2D1A-46C3-B915-D0D92434F4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486" y="3615676"/>
            <a:ext cx="1146175" cy="76411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 9">
            <a:hlinkClick r:id="rId10"/>
            <a:extLst>
              <a:ext uri="{FF2B5EF4-FFF2-40B4-BE49-F238E27FC236}">
                <a16:creationId xmlns:a16="http://schemas.microsoft.com/office/drawing/2014/main" id="{A3C729C0-517B-4C84-9E4B-2E4438A0005C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819486" y="6392894"/>
            <a:ext cx="1146175" cy="76411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9671788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764</TotalTime>
  <Words>172</Words>
  <Application>Microsoft Office PowerPoint</Application>
  <PresentationFormat>Personnalisé</PresentationFormat>
  <Paragraphs>50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123Marker</vt:lpstr>
      <vt:lpstr>AdimesDB</vt:lpstr>
      <vt:lpstr>Arial</vt:lpstr>
      <vt:lpstr>Calibri</vt:lpstr>
      <vt:lpstr>Calibri Light</vt:lpstr>
      <vt:lpstr>Wingdings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CM1- jour 8 - plan de travail</dc:title>
  <dc:creator>logicieleducatif.fr</dc:creator>
  <cp:keywords>cm1 plan de travail</cp:keywords>
  <cp:lastModifiedBy>Creaplisco</cp:lastModifiedBy>
  <cp:revision>73</cp:revision>
  <cp:lastPrinted>2020-03-14T10:06:30Z</cp:lastPrinted>
  <dcterms:created xsi:type="dcterms:W3CDTF">2020-03-14T09:06:53Z</dcterms:created>
  <dcterms:modified xsi:type="dcterms:W3CDTF">2023-09-05T15:11:26Z</dcterms:modified>
</cp:coreProperties>
</file>