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345363" cy="10477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00" userDrawn="1">
          <p15:clr>
            <a:srgbClr val="A4A3A4"/>
          </p15:clr>
        </p15:guide>
        <p15:guide id="2" pos="231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71" autoAdjust="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4540" y="80"/>
      </p:cViewPr>
      <p:guideLst>
        <p:guide orient="horz" pos="3300"/>
        <p:guide pos="231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0902" y="1714721"/>
            <a:ext cx="6243559" cy="3647722"/>
          </a:xfrm>
        </p:spPr>
        <p:txBody>
          <a:bodyPr anchor="b"/>
          <a:lstStyle>
            <a:lvl1pPr algn="ctr">
              <a:defRPr sz="482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8171" y="5503114"/>
            <a:ext cx="5509022" cy="2529636"/>
          </a:xfrm>
        </p:spPr>
        <p:txBody>
          <a:bodyPr/>
          <a:lstStyle>
            <a:lvl1pPr marL="0" indent="0" algn="ctr">
              <a:buNone/>
              <a:defRPr sz="1928"/>
            </a:lvl1pPr>
            <a:lvl2pPr marL="367269" indent="0" algn="ctr">
              <a:buNone/>
              <a:defRPr sz="1607"/>
            </a:lvl2pPr>
            <a:lvl3pPr marL="734538" indent="0" algn="ctr">
              <a:buNone/>
              <a:defRPr sz="1446"/>
            </a:lvl3pPr>
            <a:lvl4pPr marL="1101806" indent="0" algn="ctr">
              <a:buNone/>
              <a:defRPr sz="1285"/>
            </a:lvl4pPr>
            <a:lvl5pPr marL="1469075" indent="0" algn="ctr">
              <a:buNone/>
              <a:defRPr sz="1285"/>
            </a:lvl5pPr>
            <a:lvl6pPr marL="1836344" indent="0" algn="ctr">
              <a:buNone/>
              <a:defRPr sz="1285"/>
            </a:lvl6pPr>
            <a:lvl7pPr marL="2203613" indent="0" algn="ctr">
              <a:buNone/>
              <a:defRPr sz="1285"/>
            </a:lvl7pPr>
            <a:lvl8pPr marL="2570881" indent="0" algn="ctr">
              <a:buNone/>
              <a:defRPr sz="1285"/>
            </a:lvl8pPr>
            <a:lvl9pPr marL="2938150" indent="0" algn="ctr">
              <a:buNone/>
              <a:defRPr sz="1285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6177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2991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56526" y="557830"/>
            <a:ext cx="1583844" cy="887919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994" y="557830"/>
            <a:ext cx="4659715" cy="887919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9169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0746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168" y="2612102"/>
            <a:ext cx="6335376" cy="4358348"/>
          </a:xfrm>
        </p:spPr>
        <p:txBody>
          <a:bodyPr anchor="b"/>
          <a:lstStyle>
            <a:lvl1pPr>
              <a:defRPr sz="482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1168" y="7011682"/>
            <a:ext cx="6335376" cy="2291952"/>
          </a:xfrm>
        </p:spPr>
        <p:txBody>
          <a:bodyPr/>
          <a:lstStyle>
            <a:lvl1pPr marL="0" indent="0">
              <a:buNone/>
              <a:defRPr sz="1928">
                <a:solidFill>
                  <a:schemeClr val="tx1"/>
                </a:solidFill>
              </a:defRPr>
            </a:lvl1pPr>
            <a:lvl2pPr marL="367269" indent="0">
              <a:buNone/>
              <a:defRPr sz="1607">
                <a:solidFill>
                  <a:schemeClr val="tx1">
                    <a:tint val="75000"/>
                  </a:schemeClr>
                </a:solidFill>
              </a:defRPr>
            </a:lvl2pPr>
            <a:lvl3pPr marL="734538" indent="0">
              <a:buNone/>
              <a:defRPr sz="1446">
                <a:solidFill>
                  <a:schemeClr val="tx1">
                    <a:tint val="75000"/>
                  </a:schemeClr>
                </a:solidFill>
              </a:defRPr>
            </a:lvl3pPr>
            <a:lvl4pPr marL="1101806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4pPr>
            <a:lvl5pPr marL="1469075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5pPr>
            <a:lvl6pPr marL="1836344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6pPr>
            <a:lvl7pPr marL="2203613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7pPr>
            <a:lvl8pPr marL="2570881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8pPr>
            <a:lvl9pPr marL="2938150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8858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994" y="2789149"/>
            <a:ext cx="3121779" cy="664787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90" y="2789149"/>
            <a:ext cx="3121779" cy="664787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887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557832"/>
            <a:ext cx="6335376" cy="202516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5951" y="2568444"/>
            <a:ext cx="3107432" cy="1258754"/>
          </a:xfrm>
        </p:spPr>
        <p:txBody>
          <a:bodyPr anchor="b"/>
          <a:lstStyle>
            <a:lvl1pPr marL="0" indent="0">
              <a:buNone/>
              <a:defRPr sz="1928" b="1"/>
            </a:lvl1pPr>
            <a:lvl2pPr marL="367269" indent="0">
              <a:buNone/>
              <a:defRPr sz="1607" b="1"/>
            </a:lvl2pPr>
            <a:lvl3pPr marL="734538" indent="0">
              <a:buNone/>
              <a:defRPr sz="1446" b="1"/>
            </a:lvl3pPr>
            <a:lvl4pPr marL="1101806" indent="0">
              <a:buNone/>
              <a:defRPr sz="1285" b="1"/>
            </a:lvl4pPr>
            <a:lvl5pPr marL="1469075" indent="0">
              <a:buNone/>
              <a:defRPr sz="1285" b="1"/>
            </a:lvl5pPr>
            <a:lvl6pPr marL="1836344" indent="0">
              <a:buNone/>
              <a:defRPr sz="1285" b="1"/>
            </a:lvl6pPr>
            <a:lvl7pPr marL="2203613" indent="0">
              <a:buNone/>
              <a:defRPr sz="1285" b="1"/>
            </a:lvl7pPr>
            <a:lvl8pPr marL="2570881" indent="0">
              <a:buNone/>
              <a:defRPr sz="1285" b="1"/>
            </a:lvl8pPr>
            <a:lvl9pPr marL="2938150" indent="0">
              <a:buNone/>
              <a:defRPr sz="128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951" y="3827198"/>
            <a:ext cx="3107432" cy="56292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8590" y="2568444"/>
            <a:ext cx="3122736" cy="1258754"/>
          </a:xfrm>
        </p:spPr>
        <p:txBody>
          <a:bodyPr anchor="b"/>
          <a:lstStyle>
            <a:lvl1pPr marL="0" indent="0">
              <a:buNone/>
              <a:defRPr sz="1928" b="1"/>
            </a:lvl1pPr>
            <a:lvl2pPr marL="367269" indent="0">
              <a:buNone/>
              <a:defRPr sz="1607" b="1"/>
            </a:lvl2pPr>
            <a:lvl3pPr marL="734538" indent="0">
              <a:buNone/>
              <a:defRPr sz="1446" b="1"/>
            </a:lvl3pPr>
            <a:lvl4pPr marL="1101806" indent="0">
              <a:buNone/>
              <a:defRPr sz="1285" b="1"/>
            </a:lvl4pPr>
            <a:lvl5pPr marL="1469075" indent="0">
              <a:buNone/>
              <a:defRPr sz="1285" b="1"/>
            </a:lvl5pPr>
            <a:lvl6pPr marL="1836344" indent="0">
              <a:buNone/>
              <a:defRPr sz="1285" b="1"/>
            </a:lvl6pPr>
            <a:lvl7pPr marL="2203613" indent="0">
              <a:buNone/>
              <a:defRPr sz="1285" b="1"/>
            </a:lvl7pPr>
            <a:lvl8pPr marL="2570881" indent="0">
              <a:buNone/>
              <a:defRPr sz="1285" b="1"/>
            </a:lvl8pPr>
            <a:lvl9pPr marL="2938150" indent="0">
              <a:buNone/>
              <a:defRPr sz="128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8590" y="3827198"/>
            <a:ext cx="3122736" cy="56292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5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7170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6296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698500"/>
            <a:ext cx="2369071" cy="2444750"/>
          </a:xfrm>
        </p:spPr>
        <p:txBody>
          <a:bodyPr anchor="b"/>
          <a:lstStyle>
            <a:lvl1pPr>
              <a:defRPr sz="257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2736" y="1508568"/>
            <a:ext cx="3718590" cy="7445816"/>
          </a:xfrm>
        </p:spPr>
        <p:txBody>
          <a:bodyPr/>
          <a:lstStyle>
            <a:lvl1pPr>
              <a:defRPr sz="2571"/>
            </a:lvl1pPr>
            <a:lvl2pPr>
              <a:defRPr sz="2249"/>
            </a:lvl2pPr>
            <a:lvl3pPr>
              <a:defRPr sz="1928"/>
            </a:lvl3pPr>
            <a:lvl4pPr>
              <a:defRPr sz="1607"/>
            </a:lvl4pPr>
            <a:lvl5pPr>
              <a:defRPr sz="1607"/>
            </a:lvl5pPr>
            <a:lvl6pPr>
              <a:defRPr sz="1607"/>
            </a:lvl6pPr>
            <a:lvl7pPr>
              <a:defRPr sz="1607"/>
            </a:lvl7pPr>
            <a:lvl8pPr>
              <a:defRPr sz="1607"/>
            </a:lvl8pPr>
            <a:lvl9pPr>
              <a:defRPr sz="1607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950" y="3143250"/>
            <a:ext cx="2369071" cy="5823259"/>
          </a:xfrm>
        </p:spPr>
        <p:txBody>
          <a:bodyPr/>
          <a:lstStyle>
            <a:lvl1pPr marL="0" indent="0">
              <a:buNone/>
              <a:defRPr sz="1285"/>
            </a:lvl1pPr>
            <a:lvl2pPr marL="367269" indent="0">
              <a:buNone/>
              <a:defRPr sz="1125"/>
            </a:lvl2pPr>
            <a:lvl3pPr marL="734538" indent="0">
              <a:buNone/>
              <a:defRPr sz="964"/>
            </a:lvl3pPr>
            <a:lvl4pPr marL="1101806" indent="0">
              <a:buNone/>
              <a:defRPr sz="803"/>
            </a:lvl4pPr>
            <a:lvl5pPr marL="1469075" indent="0">
              <a:buNone/>
              <a:defRPr sz="803"/>
            </a:lvl5pPr>
            <a:lvl6pPr marL="1836344" indent="0">
              <a:buNone/>
              <a:defRPr sz="803"/>
            </a:lvl6pPr>
            <a:lvl7pPr marL="2203613" indent="0">
              <a:buNone/>
              <a:defRPr sz="803"/>
            </a:lvl7pPr>
            <a:lvl8pPr marL="2570881" indent="0">
              <a:buNone/>
              <a:defRPr sz="803"/>
            </a:lvl8pPr>
            <a:lvl9pPr marL="2938150" indent="0">
              <a:buNone/>
              <a:defRPr sz="80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420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698500"/>
            <a:ext cx="2369071" cy="2444750"/>
          </a:xfrm>
        </p:spPr>
        <p:txBody>
          <a:bodyPr anchor="b"/>
          <a:lstStyle>
            <a:lvl1pPr>
              <a:defRPr sz="257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22736" y="1508568"/>
            <a:ext cx="3718590" cy="7445816"/>
          </a:xfrm>
        </p:spPr>
        <p:txBody>
          <a:bodyPr anchor="t"/>
          <a:lstStyle>
            <a:lvl1pPr marL="0" indent="0">
              <a:buNone/>
              <a:defRPr sz="2571"/>
            </a:lvl1pPr>
            <a:lvl2pPr marL="367269" indent="0">
              <a:buNone/>
              <a:defRPr sz="2249"/>
            </a:lvl2pPr>
            <a:lvl3pPr marL="734538" indent="0">
              <a:buNone/>
              <a:defRPr sz="1928"/>
            </a:lvl3pPr>
            <a:lvl4pPr marL="1101806" indent="0">
              <a:buNone/>
              <a:defRPr sz="1607"/>
            </a:lvl4pPr>
            <a:lvl5pPr marL="1469075" indent="0">
              <a:buNone/>
              <a:defRPr sz="1607"/>
            </a:lvl5pPr>
            <a:lvl6pPr marL="1836344" indent="0">
              <a:buNone/>
              <a:defRPr sz="1607"/>
            </a:lvl6pPr>
            <a:lvl7pPr marL="2203613" indent="0">
              <a:buNone/>
              <a:defRPr sz="1607"/>
            </a:lvl7pPr>
            <a:lvl8pPr marL="2570881" indent="0">
              <a:buNone/>
              <a:defRPr sz="1607"/>
            </a:lvl8pPr>
            <a:lvl9pPr marL="2938150" indent="0">
              <a:buNone/>
              <a:defRPr sz="1607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950" y="3143250"/>
            <a:ext cx="2369071" cy="5823259"/>
          </a:xfrm>
        </p:spPr>
        <p:txBody>
          <a:bodyPr/>
          <a:lstStyle>
            <a:lvl1pPr marL="0" indent="0">
              <a:buNone/>
              <a:defRPr sz="1285"/>
            </a:lvl1pPr>
            <a:lvl2pPr marL="367269" indent="0">
              <a:buNone/>
              <a:defRPr sz="1125"/>
            </a:lvl2pPr>
            <a:lvl3pPr marL="734538" indent="0">
              <a:buNone/>
              <a:defRPr sz="964"/>
            </a:lvl3pPr>
            <a:lvl4pPr marL="1101806" indent="0">
              <a:buNone/>
              <a:defRPr sz="803"/>
            </a:lvl4pPr>
            <a:lvl5pPr marL="1469075" indent="0">
              <a:buNone/>
              <a:defRPr sz="803"/>
            </a:lvl5pPr>
            <a:lvl6pPr marL="1836344" indent="0">
              <a:buNone/>
              <a:defRPr sz="803"/>
            </a:lvl6pPr>
            <a:lvl7pPr marL="2203613" indent="0">
              <a:buNone/>
              <a:defRPr sz="803"/>
            </a:lvl7pPr>
            <a:lvl8pPr marL="2570881" indent="0">
              <a:buNone/>
              <a:defRPr sz="803"/>
            </a:lvl8pPr>
            <a:lvl9pPr marL="2938150" indent="0">
              <a:buNone/>
              <a:defRPr sz="80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5230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4994" y="557832"/>
            <a:ext cx="6335376" cy="20251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994" y="2789149"/>
            <a:ext cx="6335376" cy="6647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994" y="9711093"/>
            <a:ext cx="1652707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3152" y="9711093"/>
            <a:ext cx="2479060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87662" y="9711093"/>
            <a:ext cx="1652707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6766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34538" rtl="0" eaLnBrk="1" latinLnBrk="0" hangingPunct="1">
        <a:lnSpc>
          <a:spcPct val="90000"/>
        </a:lnSpc>
        <a:spcBef>
          <a:spcPct val="0"/>
        </a:spcBef>
        <a:buNone/>
        <a:defRPr sz="35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3634" indent="-183634" algn="l" defTabSz="734538" rtl="0" eaLnBrk="1" latinLnBrk="0" hangingPunct="1">
        <a:lnSpc>
          <a:spcPct val="90000"/>
        </a:lnSpc>
        <a:spcBef>
          <a:spcPts val="803"/>
        </a:spcBef>
        <a:buFont typeface="Arial" panose="020B0604020202020204" pitchFamily="34" charset="0"/>
        <a:buChar char="•"/>
        <a:defRPr sz="2249" kern="1200">
          <a:solidFill>
            <a:schemeClr val="tx1"/>
          </a:solidFill>
          <a:latin typeface="+mn-lt"/>
          <a:ea typeface="+mn-ea"/>
          <a:cs typeface="+mn-cs"/>
        </a:defRPr>
      </a:lvl1pPr>
      <a:lvl2pPr marL="550903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2pPr>
      <a:lvl3pPr marL="918172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607" kern="1200">
          <a:solidFill>
            <a:schemeClr val="tx1"/>
          </a:solidFill>
          <a:latin typeface="+mn-lt"/>
          <a:ea typeface="+mn-ea"/>
          <a:cs typeface="+mn-cs"/>
        </a:defRPr>
      </a:lvl3pPr>
      <a:lvl4pPr marL="1285441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4pPr>
      <a:lvl5pPr marL="1652709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5pPr>
      <a:lvl6pPr marL="2019978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6pPr>
      <a:lvl7pPr marL="2387247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7pPr>
      <a:lvl8pPr marL="2754516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8pPr>
      <a:lvl9pPr marL="3121784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1pPr>
      <a:lvl2pPr marL="367269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2pPr>
      <a:lvl3pPr marL="734538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3pPr>
      <a:lvl4pPr marL="1101806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4pPr>
      <a:lvl5pPr marL="1469075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5pPr>
      <a:lvl6pPr marL="1836344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6pPr>
      <a:lvl7pPr marL="2203613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7pPr>
      <a:lvl8pPr marL="2570881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8pPr>
      <a:lvl9pPr marL="2938150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ogicieleducatif.fr/fiches/fiches-problemes#les-problemes-de-logique-junior" TargetMode="External"/><Relationship Id="rId13" Type="http://schemas.openxmlformats.org/officeDocument/2006/relationships/hyperlink" Target="https://www.logicieleducatif.fr/jeu/le-chevalier-de-la-programmation" TargetMode="External"/><Relationship Id="rId18" Type="http://schemas.openxmlformats.org/officeDocument/2006/relationships/image" Target="../media/image4.png"/><Relationship Id="rId3" Type="http://schemas.openxmlformats.org/officeDocument/2006/relationships/hyperlink" Target="https://www.logicieleducatif.fr/jeu/encadrement-de-nombres" TargetMode="External"/><Relationship Id="rId21" Type="http://schemas.openxmlformats.org/officeDocument/2006/relationships/image" Target="../media/image7.jpeg"/><Relationship Id="rId7" Type="http://schemas.openxmlformats.org/officeDocument/2006/relationships/hyperlink" Target="https://www.logicieleducatif.fr/jeu/calcul-mental-les-additions" TargetMode="External"/><Relationship Id="rId12" Type="http://schemas.openxmlformats.org/officeDocument/2006/relationships/hyperlink" Target="https://www.logicieleducatif.fr/jeu/sudokus-pour-enfants" TargetMode="External"/><Relationship Id="rId17" Type="http://schemas.openxmlformats.org/officeDocument/2006/relationships/image" Target="../media/image3.png"/><Relationship Id="rId2" Type="http://schemas.openxmlformats.org/officeDocument/2006/relationships/hyperlink" Target="https://www.logicieleducatif.fr/fiches/encadrements-de-nombres/encadrement-ce2.pdf" TargetMode="External"/><Relationship Id="rId16" Type="http://schemas.openxmlformats.org/officeDocument/2006/relationships/image" Target="../media/image2.png"/><Relationship Id="rId20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logicieleducatif.fr/jeu/compter-les-euros-en-ligne-les-billets" TargetMode="External"/><Relationship Id="rId11" Type="http://schemas.openxmlformats.org/officeDocument/2006/relationships/hyperlink" Target="https://www.logicieleducatif.fr/jeu/lecture-la-petite-fille-et-le-loup" TargetMode="External"/><Relationship Id="rId5" Type="http://schemas.openxmlformats.org/officeDocument/2006/relationships/hyperlink" Target="https://www.logicieleducatif.fr/francais/lecture/lecture2.php" TargetMode="External"/><Relationship Id="rId15" Type="http://schemas.openxmlformats.org/officeDocument/2006/relationships/image" Target="../media/image1.png"/><Relationship Id="rId23" Type="http://schemas.openxmlformats.org/officeDocument/2006/relationships/image" Target="../media/image9.jpeg"/><Relationship Id="rId10" Type="http://schemas.openxmlformats.org/officeDocument/2006/relationships/hyperlink" Target="https://www.logicieleducatif.fr/fiches/comprehension-de-textes#la-petite-fille-et-le-loup" TargetMode="External"/><Relationship Id="rId19" Type="http://schemas.openxmlformats.org/officeDocument/2006/relationships/image" Target="../media/image5.jpeg"/><Relationship Id="rId4" Type="http://schemas.openxmlformats.org/officeDocument/2006/relationships/hyperlink" Target="https://www.logicieleducatif.fr/fiches/fiches-problemes#fiches-sur-les-problemes-d-euros" TargetMode="External"/><Relationship Id="rId9" Type="http://schemas.openxmlformats.org/officeDocument/2006/relationships/hyperlink" Target="https://www.logicieleducatif.fr/jeu/problemes-logique-junior" TargetMode="External"/><Relationship Id="rId14" Type="http://schemas.openxmlformats.org/officeDocument/2006/relationships/hyperlink" Target="https://www.logicieleducatif.fr/jeu/pendu-sur-les-sports" TargetMode="External"/><Relationship Id="rId2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84ECCC59-89FC-45E8-8AE7-B9C6C93DE0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0805054"/>
              </p:ext>
            </p:extLst>
          </p:nvPr>
        </p:nvGraphicFramePr>
        <p:xfrm>
          <a:off x="52251" y="487013"/>
          <a:ext cx="7226950" cy="74815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107631389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935967921"/>
                    </a:ext>
                  </a:extLst>
                </a:gridCol>
                <a:gridCol w="1250950">
                  <a:extLst>
                    <a:ext uri="{9D8B030D-6E8A-4147-A177-3AD203B41FA5}">
                      <a16:colId xmlns:a16="http://schemas.microsoft.com/office/drawing/2014/main" val="955074631"/>
                    </a:ext>
                  </a:extLst>
                </a:gridCol>
                <a:gridCol w="2091599">
                  <a:extLst>
                    <a:ext uri="{9D8B030D-6E8A-4147-A177-3AD203B41FA5}">
                      <a16:colId xmlns:a16="http://schemas.microsoft.com/office/drawing/2014/main" val="1630862753"/>
                    </a:ext>
                  </a:extLst>
                </a:gridCol>
                <a:gridCol w="1652401">
                  <a:extLst>
                    <a:ext uri="{9D8B030D-6E8A-4147-A177-3AD203B41FA5}">
                      <a16:colId xmlns:a16="http://schemas.microsoft.com/office/drawing/2014/main" val="1840129311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3170572636"/>
                    </a:ext>
                  </a:extLst>
                </a:gridCol>
              </a:tblGrid>
              <a:tr h="338936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Temps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Activités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Domaine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Commentaires/ bilan…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017165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2"/>
                        </a:rPr>
                        <a:t>Fiche CE2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3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Numération : les encadrements de nombre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2924616"/>
                  </a:ext>
                </a:extLst>
              </a:tr>
              <a:tr h="920672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0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4"/>
                        </a:rPr>
                        <a:t>Fiches</a:t>
                      </a:r>
                      <a:r>
                        <a:rPr lang="fr-FR" sz="10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5"/>
                        </a:rPr>
                        <a:t> </a:t>
                      </a:r>
                    </a:p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0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6"/>
                        </a:rPr>
                        <a:t>Jeu</a:t>
                      </a:r>
                      <a:endParaRPr lang="fr-FR" sz="105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endParaRPr lang="fr-FR" sz="105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0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Niveaux 2-3 (facultatif : 4)</a:t>
                      </a:r>
                      <a:endParaRPr lang="fr-FR" sz="105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Calcul : préparer une somme d’argent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0710864"/>
                  </a:ext>
                </a:extLst>
              </a:tr>
              <a:tr h="878171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7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  <a:sym typeface="Wingdings" panose="05000000000000000000" pitchFamily="2" charset="2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Niveaux 4-5 et évolutif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Calcul mental (additions)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5994513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8"/>
                        </a:rPr>
                        <a:t>Fiches problèmes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9"/>
                        </a:rPr>
                        <a:t>Jeu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7345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35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Faire les 4 premiers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Problèmes de logique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790635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0"/>
                        </a:rPr>
                        <a:t>Fiches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1"/>
                        </a:rPr>
                        <a:t>Jeu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Lecture compréhension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572781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12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Initiation aux sudokus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9349354"/>
                  </a:ext>
                </a:extLst>
              </a:tr>
              <a:tr h="883156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13"/>
                        </a:rPr>
                        <a:t>Le chevalier de la programmation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-&gt; Aller jusqu’au niveau C6 </a:t>
                      </a: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B2i : Apprendre la logique de programmation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7970440"/>
                  </a:ext>
                </a:extLst>
              </a:tr>
              <a:tr h="885825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14"/>
                        </a:rPr>
                        <a:t>Pendu sur les sports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Lecture par le jeu : pendu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2091460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8E7D4336-072B-4F99-AE3C-794E0C2726E9}"/>
              </a:ext>
            </a:extLst>
          </p:cNvPr>
          <p:cNvSpPr txBox="1"/>
          <p:nvPr/>
        </p:nvSpPr>
        <p:spPr>
          <a:xfrm>
            <a:off x="1247775" y="65315"/>
            <a:ext cx="4238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AdimesDB" panose="00000400000000000000" pitchFamily="2" charset="0"/>
              </a:rPr>
              <a:t>Mon plan de travail CE2 - 6</a:t>
            </a:r>
          </a:p>
        </p:txBody>
      </p:sp>
      <p:grpSp>
        <p:nvGrpSpPr>
          <p:cNvPr id="19" name="Groupe 106">
            <a:extLst>
              <a:ext uri="{FF2B5EF4-FFF2-40B4-BE49-F238E27FC236}">
                <a16:creationId xmlns:a16="http://schemas.microsoft.com/office/drawing/2014/main" id="{793B00BE-E303-42CF-BB21-A1CD7E79FFF8}"/>
              </a:ext>
            </a:extLst>
          </p:cNvPr>
          <p:cNvGrpSpPr/>
          <p:nvPr/>
        </p:nvGrpSpPr>
        <p:grpSpPr>
          <a:xfrm rot="5400000">
            <a:off x="6267472" y="-615854"/>
            <a:ext cx="215444" cy="1736382"/>
            <a:chOff x="6639222" y="6948264"/>
            <a:chExt cx="222112" cy="1775120"/>
          </a:xfrm>
        </p:grpSpPr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83A6A1CF-7EB6-4F73-9FC7-2D358F9E9D87}"/>
                </a:ext>
              </a:extLst>
            </p:cNvPr>
            <p:cNvSpPr txBox="1"/>
            <p:nvPr/>
          </p:nvSpPr>
          <p:spPr>
            <a:xfrm rot="16200000">
              <a:off x="5862718" y="7724768"/>
              <a:ext cx="1775120" cy="2221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800" dirty="0"/>
                <a:t>https://www.logicieleducatif.fr</a:t>
              </a:r>
            </a:p>
          </p:txBody>
        </p:sp>
        <p:pic>
          <p:nvPicPr>
            <p:cNvPr id="21" name="Picture 3" descr="G:\logodof.png">
              <a:extLst>
                <a:ext uri="{FF2B5EF4-FFF2-40B4-BE49-F238E27FC236}">
                  <a16:creationId xmlns:a16="http://schemas.microsoft.com/office/drawing/2014/main" id="{45004110-4295-4A20-A44C-38F58728AB1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 rot="16200000">
              <a:off x="6659303" y="8340182"/>
              <a:ext cx="162523" cy="180000"/>
            </a:xfrm>
            <a:prstGeom prst="rect">
              <a:avLst/>
            </a:prstGeom>
            <a:noFill/>
          </p:spPr>
        </p:pic>
      </p:grpSp>
      <p:pic>
        <p:nvPicPr>
          <p:cNvPr id="14" name="Image 13">
            <a:hlinkClick r:id="rId13"/>
            <a:extLst>
              <a:ext uri="{FF2B5EF4-FFF2-40B4-BE49-F238E27FC236}">
                <a16:creationId xmlns:a16="http://schemas.microsoft.com/office/drawing/2014/main" id="{BB50B2AA-E527-40BC-BE4A-0B4F0F3907CA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846136" y="6294409"/>
            <a:ext cx="1146175" cy="6889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2" name="Image 11">
            <a:hlinkClick r:id="rId14"/>
            <a:extLst>
              <a:ext uri="{FF2B5EF4-FFF2-40B4-BE49-F238E27FC236}">
                <a16:creationId xmlns:a16="http://schemas.microsoft.com/office/drawing/2014/main" id="{45A6E31E-96BB-4544-B2A9-FC7489A610FF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827880" y="7153663"/>
            <a:ext cx="1088630" cy="72575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7" name="ZoneTexte 16">
            <a:extLst>
              <a:ext uri="{FF2B5EF4-FFF2-40B4-BE49-F238E27FC236}">
                <a16:creationId xmlns:a16="http://schemas.microsoft.com/office/drawing/2014/main" id="{8085F2D7-41D7-4A1A-B660-936E91EA0255}"/>
              </a:ext>
            </a:extLst>
          </p:cNvPr>
          <p:cNvSpPr txBox="1"/>
          <p:nvPr/>
        </p:nvSpPr>
        <p:spPr>
          <a:xfrm>
            <a:off x="437897" y="9482115"/>
            <a:ext cx="2793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Temps estimatif total </a:t>
            </a:r>
            <a:r>
              <a:rPr lang="fr-FR"/>
              <a:t>: 4h00</a:t>
            </a:r>
            <a:endParaRPr lang="fr-FR" dirty="0"/>
          </a:p>
        </p:txBody>
      </p:sp>
      <p:pic>
        <p:nvPicPr>
          <p:cNvPr id="6" name="Image 5">
            <a:hlinkClick r:id="rId3"/>
            <a:extLst>
              <a:ext uri="{FF2B5EF4-FFF2-40B4-BE49-F238E27FC236}">
                <a16:creationId xmlns:a16="http://schemas.microsoft.com/office/drawing/2014/main" id="{BC1D1BAC-61D3-45DA-90EE-23CEF9B85CDB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827880" y="848447"/>
            <a:ext cx="1144587" cy="76305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8" name="Picture 4">
            <a:hlinkClick r:id="rId6"/>
            <a:extLst>
              <a:ext uri="{FF2B5EF4-FFF2-40B4-BE49-F238E27FC236}">
                <a16:creationId xmlns:a16="http://schemas.microsoft.com/office/drawing/2014/main" id="{1417CEDF-B5F0-48E3-944B-6F0805593D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930" y="1791574"/>
            <a:ext cx="1172537" cy="78169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Image 21">
            <a:hlinkClick r:id="rId7"/>
            <a:extLst>
              <a:ext uri="{FF2B5EF4-FFF2-40B4-BE49-F238E27FC236}">
                <a16:creationId xmlns:a16="http://schemas.microsoft.com/office/drawing/2014/main" id="{CF9CDC29-1500-4819-B40C-C0F7D1CE42F7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808961" y="2697022"/>
            <a:ext cx="1176207" cy="78413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6" name="Picture 2" descr="Problèmes de logique junior">
            <a:hlinkClick r:id="rId9"/>
            <a:extLst>
              <a:ext uri="{FF2B5EF4-FFF2-40B4-BE49-F238E27FC236}">
                <a16:creationId xmlns:a16="http://schemas.microsoft.com/office/drawing/2014/main" id="{0822F308-30AD-4F5D-957D-2C88728622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961" y="3565039"/>
            <a:ext cx="1144587" cy="76305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age 8">
            <a:hlinkClick r:id="rId11"/>
            <a:extLst>
              <a:ext uri="{FF2B5EF4-FFF2-40B4-BE49-F238E27FC236}">
                <a16:creationId xmlns:a16="http://schemas.microsoft.com/office/drawing/2014/main" id="{1851887E-8A09-4C8A-BA48-58D4C8326DA7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840581" y="4504543"/>
            <a:ext cx="1135259" cy="75683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8" name="Picture 4" descr="sudoku enfants">
            <a:hlinkClick r:id="rId12"/>
            <a:extLst>
              <a:ext uri="{FF2B5EF4-FFF2-40B4-BE49-F238E27FC236}">
                <a16:creationId xmlns:a16="http://schemas.microsoft.com/office/drawing/2014/main" id="{1D35723B-7A9E-42C9-9FC0-2BD5CB119B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581" y="5384942"/>
            <a:ext cx="1144587" cy="763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71788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776</TotalTime>
  <Words>132</Words>
  <Application>Microsoft Office PowerPoint</Application>
  <PresentationFormat>Personnalisé</PresentationFormat>
  <Paragraphs>50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123Marker</vt:lpstr>
      <vt:lpstr>AdimesDB</vt:lpstr>
      <vt:lpstr>Arial</vt:lpstr>
      <vt:lpstr>Calibri</vt:lpstr>
      <vt:lpstr>Calibri Light</vt:lpstr>
      <vt:lpstr>Wingdings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ce2 - 6 - plan de travail</dc:title>
  <dc:creator>logicieleducatif.fr</dc:creator>
  <cp:keywords>ce2 plan de travail</cp:keywords>
  <cp:lastModifiedBy>Creaplisco</cp:lastModifiedBy>
  <cp:revision>58</cp:revision>
  <cp:lastPrinted>2020-03-14T10:06:30Z</cp:lastPrinted>
  <dcterms:created xsi:type="dcterms:W3CDTF">2020-03-14T09:06:53Z</dcterms:created>
  <dcterms:modified xsi:type="dcterms:W3CDTF">2023-09-05T08:33:31Z</dcterms:modified>
</cp:coreProperties>
</file>