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</p:sldIdLst>
  <p:sldSz cx="7345363" cy="104775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00" userDrawn="1">
          <p15:clr>
            <a:srgbClr val="A4A3A4"/>
          </p15:clr>
        </p15:guide>
        <p15:guide id="2" pos="2314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3399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7471" autoAdjust="0"/>
    <p:restoredTop sz="94660"/>
  </p:normalViewPr>
  <p:slideViewPr>
    <p:cSldViewPr snapToGrid="0" showGuides="1">
      <p:cViewPr varScale="1">
        <p:scale>
          <a:sx n="109" d="100"/>
          <a:sy n="109" d="100"/>
        </p:scale>
        <p:origin x="4540" y="80"/>
      </p:cViewPr>
      <p:guideLst>
        <p:guide orient="horz" pos="3300"/>
        <p:guide pos="231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0902" y="1714721"/>
            <a:ext cx="6243559" cy="3647722"/>
          </a:xfrm>
        </p:spPr>
        <p:txBody>
          <a:bodyPr anchor="b"/>
          <a:lstStyle>
            <a:lvl1pPr algn="ctr"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8171" y="5503114"/>
            <a:ext cx="5509022" cy="2529636"/>
          </a:xfrm>
        </p:spPr>
        <p:txBody>
          <a:bodyPr/>
          <a:lstStyle>
            <a:lvl1pPr marL="0" indent="0" algn="ctr">
              <a:buNone/>
              <a:defRPr sz="1928"/>
            </a:lvl1pPr>
            <a:lvl2pPr marL="367269" indent="0" algn="ctr">
              <a:buNone/>
              <a:defRPr sz="1607"/>
            </a:lvl2pPr>
            <a:lvl3pPr marL="734538" indent="0" algn="ctr">
              <a:buNone/>
              <a:defRPr sz="1446"/>
            </a:lvl3pPr>
            <a:lvl4pPr marL="1101806" indent="0" algn="ctr">
              <a:buNone/>
              <a:defRPr sz="1285"/>
            </a:lvl4pPr>
            <a:lvl5pPr marL="1469075" indent="0" algn="ctr">
              <a:buNone/>
              <a:defRPr sz="1285"/>
            </a:lvl5pPr>
            <a:lvl6pPr marL="1836344" indent="0" algn="ctr">
              <a:buNone/>
              <a:defRPr sz="1285"/>
            </a:lvl6pPr>
            <a:lvl7pPr marL="2203613" indent="0" algn="ctr">
              <a:buNone/>
              <a:defRPr sz="1285"/>
            </a:lvl7pPr>
            <a:lvl8pPr marL="2570881" indent="0" algn="ctr">
              <a:buNone/>
              <a:defRPr sz="1285"/>
            </a:lvl8pPr>
            <a:lvl9pPr marL="2938150" indent="0" algn="ctr">
              <a:buNone/>
              <a:defRPr sz="1285"/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361770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529916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256526" y="557830"/>
            <a:ext cx="1583844" cy="8879197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4994" y="557830"/>
            <a:ext cx="4659715" cy="8879197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491690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80746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1168" y="2612102"/>
            <a:ext cx="6335376" cy="4358348"/>
          </a:xfrm>
        </p:spPr>
        <p:txBody>
          <a:bodyPr anchor="b"/>
          <a:lstStyle>
            <a:lvl1pPr>
              <a:defRPr sz="482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1168" y="7011682"/>
            <a:ext cx="6335376" cy="2291952"/>
          </a:xfrm>
        </p:spPr>
        <p:txBody>
          <a:bodyPr/>
          <a:lstStyle>
            <a:lvl1pPr marL="0" indent="0">
              <a:buNone/>
              <a:defRPr sz="1928">
                <a:solidFill>
                  <a:schemeClr val="tx1"/>
                </a:solidFill>
              </a:defRPr>
            </a:lvl1pPr>
            <a:lvl2pPr marL="367269" indent="0">
              <a:buNone/>
              <a:defRPr sz="1607">
                <a:solidFill>
                  <a:schemeClr val="tx1">
                    <a:tint val="75000"/>
                  </a:schemeClr>
                </a:solidFill>
              </a:defRPr>
            </a:lvl2pPr>
            <a:lvl3pPr marL="734538" indent="0">
              <a:buNone/>
              <a:defRPr sz="1446">
                <a:solidFill>
                  <a:schemeClr val="tx1">
                    <a:tint val="75000"/>
                  </a:schemeClr>
                </a:solidFill>
              </a:defRPr>
            </a:lvl3pPr>
            <a:lvl4pPr marL="1101806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4pPr>
            <a:lvl5pPr marL="1469075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5pPr>
            <a:lvl6pPr marL="1836344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6pPr>
            <a:lvl7pPr marL="2203613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7pPr>
            <a:lvl8pPr marL="2570881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8pPr>
            <a:lvl9pPr marL="2938150" indent="0">
              <a:buNone/>
              <a:defRPr sz="128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088584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04994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718590" y="2789149"/>
            <a:ext cx="3121779" cy="664787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32887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557832"/>
            <a:ext cx="6335376" cy="2025166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5951" y="2568444"/>
            <a:ext cx="3107432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5951" y="3827198"/>
            <a:ext cx="3107432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718590" y="2568444"/>
            <a:ext cx="3122736" cy="1258754"/>
          </a:xfrm>
        </p:spPr>
        <p:txBody>
          <a:bodyPr anchor="b"/>
          <a:lstStyle>
            <a:lvl1pPr marL="0" indent="0">
              <a:buNone/>
              <a:defRPr sz="1928" b="1"/>
            </a:lvl1pPr>
            <a:lvl2pPr marL="367269" indent="0">
              <a:buNone/>
              <a:defRPr sz="1607" b="1"/>
            </a:lvl2pPr>
            <a:lvl3pPr marL="734538" indent="0">
              <a:buNone/>
              <a:defRPr sz="1446" b="1"/>
            </a:lvl3pPr>
            <a:lvl4pPr marL="1101806" indent="0">
              <a:buNone/>
              <a:defRPr sz="1285" b="1"/>
            </a:lvl4pPr>
            <a:lvl5pPr marL="1469075" indent="0">
              <a:buNone/>
              <a:defRPr sz="1285" b="1"/>
            </a:lvl5pPr>
            <a:lvl6pPr marL="1836344" indent="0">
              <a:buNone/>
              <a:defRPr sz="1285" b="1"/>
            </a:lvl6pPr>
            <a:lvl7pPr marL="2203613" indent="0">
              <a:buNone/>
              <a:defRPr sz="1285" b="1"/>
            </a:lvl7pPr>
            <a:lvl8pPr marL="2570881" indent="0">
              <a:buNone/>
              <a:defRPr sz="1285" b="1"/>
            </a:lvl8pPr>
            <a:lvl9pPr marL="2938150" indent="0">
              <a:buNone/>
              <a:defRPr sz="1285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718590" y="3827198"/>
            <a:ext cx="3122736" cy="5629232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4506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7170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162962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122736" y="1508568"/>
            <a:ext cx="3718590" cy="7445816"/>
          </a:xfrm>
        </p:spPr>
        <p:txBody>
          <a:bodyPr/>
          <a:lstStyle>
            <a:lvl1pPr>
              <a:defRPr sz="2571"/>
            </a:lvl1pPr>
            <a:lvl2pPr>
              <a:defRPr sz="2249"/>
            </a:lvl2pPr>
            <a:lvl3pPr>
              <a:defRPr sz="1928"/>
            </a:lvl3pPr>
            <a:lvl4pPr>
              <a:defRPr sz="1607"/>
            </a:lvl4pPr>
            <a:lvl5pPr>
              <a:defRPr sz="1607"/>
            </a:lvl5pPr>
            <a:lvl6pPr>
              <a:defRPr sz="1607"/>
            </a:lvl6pPr>
            <a:lvl7pPr>
              <a:defRPr sz="1607"/>
            </a:lvl7pPr>
            <a:lvl8pPr>
              <a:defRPr sz="1607"/>
            </a:lvl8pPr>
            <a:lvl9pPr>
              <a:defRPr sz="1607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64205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950" y="698500"/>
            <a:ext cx="2369071" cy="2444750"/>
          </a:xfrm>
        </p:spPr>
        <p:txBody>
          <a:bodyPr anchor="b"/>
          <a:lstStyle>
            <a:lvl1pPr>
              <a:defRPr sz="2571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122736" y="1508568"/>
            <a:ext cx="3718590" cy="7445816"/>
          </a:xfrm>
        </p:spPr>
        <p:txBody>
          <a:bodyPr anchor="t"/>
          <a:lstStyle>
            <a:lvl1pPr marL="0" indent="0">
              <a:buNone/>
              <a:defRPr sz="2571"/>
            </a:lvl1pPr>
            <a:lvl2pPr marL="367269" indent="0">
              <a:buNone/>
              <a:defRPr sz="2249"/>
            </a:lvl2pPr>
            <a:lvl3pPr marL="734538" indent="0">
              <a:buNone/>
              <a:defRPr sz="1928"/>
            </a:lvl3pPr>
            <a:lvl4pPr marL="1101806" indent="0">
              <a:buNone/>
              <a:defRPr sz="1607"/>
            </a:lvl4pPr>
            <a:lvl5pPr marL="1469075" indent="0">
              <a:buNone/>
              <a:defRPr sz="1607"/>
            </a:lvl5pPr>
            <a:lvl6pPr marL="1836344" indent="0">
              <a:buNone/>
              <a:defRPr sz="1607"/>
            </a:lvl6pPr>
            <a:lvl7pPr marL="2203613" indent="0">
              <a:buNone/>
              <a:defRPr sz="1607"/>
            </a:lvl7pPr>
            <a:lvl8pPr marL="2570881" indent="0">
              <a:buNone/>
              <a:defRPr sz="1607"/>
            </a:lvl8pPr>
            <a:lvl9pPr marL="2938150" indent="0">
              <a:buNone/>
              <a:defRPr sz="1607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5950" y="3143250"/>
            <a:ext cx="2369071" cy="5823259"/>
          </a:xfrm>
        </p:spPr>
        <p:txBody>
          <a:bodyPr/>
          <a:lstStyle>
            <a:lvl1pPr marL="0" indent="0">
              <a:buNone/>
              <a:defRPr sz="1285"/>
            </a:lvl1pPr>
            <a:lvl2pPr marL="367269" indent="0">
              <a:buNone/>
              <a:defRPr sz="1125"/>
            </a:lvl2pPr>
            <a:lvl3pPr marL="734538" indent="0">
              <a:buNone/>
              <a:defRPr sz="964"/>
            </a:lvl3pPr>
            <a:lvl4pPr marL="1101806" indent="0">
              <a:buNone/>
              <a:defRPr sz="803"/>
            </a:lvl4pPr>
            <a:lvl5pPr marL="1469075" indent="0">
              <a:buNone/>
              <a:defRPr sz="803"/>
            </a:lvl5pPr>
            <a:lvl6pPr marL="1836344" indent="0">
              <a:buNone/>
              <a:defRPr sz="803"/>
            </a:lvl6pPr>
            <a:lvl7pPr marL="2203613" indent="0">
              <a:buNone/>
              <a:defRPr sz="803"/>
            </a:lvl7pPr>
            <a:lvl8pPr marL="2570881" indent="0">
              <a:buNone/>
              <a:defRPr sz="803"/>
            </a:lvl8pPr>
            <a:lvl9pPr marL="2938150" indent="0">
              <a:buNone/>
              <a:defRPr sz="803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52301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04994" y="557832"/>
            <a:ext cx="6335376" cy="202516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994" y="2789149"/>
            <a:ext cx="6335376" cy="664787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04994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E7A0B0-8965-4E68-BC33-B3F9B33790C7}" type="datetimeFigureOut">
              <a:rPr lang="fr-FR" smtClean="0"/>
              <a:t>05/09/2023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33152" y="9711093"/>
            <a:ext cx="2479060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87662" y="9711093"/>
            <a:ext cx="1652707" cy="5578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64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8EFDAE-B660-4598-98ED-3EF0156239A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867662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34538" rtl="0" eaLnBrk="1" latinLnBrk="0" hangingPunct="1">
        <a:lnSpc>
          <a:spcPct val="90000"/>
        </a:lnSpc>
        <a:spcBef>
          <a:spcPct val="0"/>
        </a:spcBef>
        <a:buNone/>
        <a:defRPr sz="353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3634" indent="-183634" algn="l" defTabSz="734538" rtl="0" eaLnBrk="1" latinLnBrk="0" hangingPunct="1">
        <a:lnSpc>
          <a:spcPct val="90000"/>
        </a:lnSpc>
        <a:spcBef>
          <a:spcPts val="803"/>
        </a:spcBef>
        <a:buFont typeface="Arial" panose="020B0604020202020204" pitchFamily="34" charset="0"/>
        <a:buChar char="•"/>
        <a:defRPr sz="2249" kern="1200">
          <a:solidFill>
            <a:schemeClr val="tx1"/>
          </a:solidFill>
          <a:latin typeface="+mn-lt"/>
          <a:ea typeface="+mn-ea"/>
          <a:cs typeface="+mn-cs"/>
        </a:defRPr>
      </a:lvl1pPr>
      <a:lvl2pPr marL="550903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928" kern="1200">
          <a:solidFill>
            <a:schemeClr val="tx1"/>
          </a:solidFill>
          <a:latin typeface="+mn-lt"/>
          <a:ea typeface="+mn-ea"/>
          <a:cs typeface="+mn-cs"/>
        </a:defRPr>
      </a:lvl2pPr>
      <a:lvl3pPr marL="918172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607" kern="1200">
          <a:solidFill>
            <a:schemeClr val="tx1"/>
          </a:solidFill>
          <a:latin typeface="+mn-lt"/>
          <a:ea typeface="+mn-ea"/>
          <a:cs typeface="+mn-cs"/>
        </a:defRPr>
      </a:lvl3pPr>
      <a:lvl4pPr marL="1285441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652709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2019978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387247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754516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3121784" indent="-183634" algn="l" defTabSz="734538" rtl="0" eaLnBrk="1" latinLnBrk="0" hangingPunct="1">
        <a:lnSpc>
          <a:spcPct val="90000"/>
        </a:lnSpc>
        <a:spcBef>
          <a:spcPts val="402"/>
        </a:spcBef>
        <a:buFont typeface="Arial" panose="020B0604020202020204" pitchFamily="34" charset="0"/>
        <a:buChar char="•"/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1pPr>
      <a:lvl2pPr marL="367269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2pPr>
      <a:lvl3pPr marL="734538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3pPr>
      <a:lvl4pPr marL="1101806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4pPr>
      <a:lvl5pPr marL="1469075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5pPr>
      <a:lvl6pPr marL="1836344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6pPr>
      <a:lvl7pPr marL="2203613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7pPr>
      <a:lvl8pPr marL="2570881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8pPr>
      <a:lvl9pPr marL="2938150" algn="l" defTabSz="734538" rtl="0" eaLnBrk="1" latinLnBrk="0" hangingPunct="1">
        <a:defRPr sz="1446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logicieleducatif.fr/fiches/qui-est-ce#qui-est-ce-les-animaux-de-la-ferme" TargetMode="External"/><Relationship Id="rId13" Type="http://schemas.openxmlformats.org/officeDocument/2006/relationships/hyperlink" Target="https://www.logicieleducatif.fr/jeu/anglais-les-animaux" TargetMode="External"/><Relationship Id="rId18" Type="http://schemas.openxmlformats.org/officeDocument/2006/relationships/image" Target="../media/image5.png"/><Relationship Id="rId3" Type="http://schemas.openxmlformats.org/officeDocument/2006/relationships/hyperlink" Target="https://www.logicieleducatif.fr/jeu/tables-d-additions" TargetMode="External"/><Relationship Id="rId21" Type="http://schemas.openxmlformats.org/officeDocument/2006/relationships/image" Target="../media/image8.png"/><Relationship Id="rId7" Type="http://schemas.openxmlformats.org/officeDocument/2006/relationships/hyperlink" Target="https://www.logicieleducatif.fr/jeu/nombres-en-lettres" TargetMode="External"/><Relationship Id="rId12" Type="http://schemas.openxmlformats.org/officeDocument/2006/relationships/hyperlink" Target="https://www.logicieleducatif.fr/fiches/fiches-anglais#fiches-d-anglais-sur-les-animaux" TargetMode="External"/><Relationship Id="rId17" Type="http://schemas.openxmlformats.org/officeDocument/2006/relationships/image" Target="../media/image4.png"/><Relationship Id="rId2" Type="http://schemas.openxmlformats.org/officeDocument/2006/relationships/hyperlink" Target="https://www.logicieleducatif.fr/divers/generateurs/?type=addition" TargetMode="External"/><Relationship Id="rId16" Type="http://schemas.openxmlformats.org/officeDocument/2006/relationships/image" Target="../media/image3.png"/><Relationship Id="rId20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ogicieleducatif.fr/fiches/fiches-numeration#ecrire-des-nombres-en-lettres" TargetMode="External"/><Relationship Id="rId11" Type="http://schemas.openxmlformats.org/officeDocument/2006/relationships/hyperlink" Target="https://www.logicieleducatif.fr/jeu/le-chevalier-de-la-programmation" TargetMode="External"/><Relationship Id="rId5" Type="http://schemas.openxmlformats.org/officeDocument/2006/relationships/hyperlink" Target="https://www.logicieleducatif.fr/jeu/les-types-de-phrases" TargetMode="External"/><Relationship Id="rId15" Type="http://schemas.openxmlformats.org/officeDocument/2006/relationships/image" Target="../media/image2.png"/><Relationship Id="rId10" Type="http://schemas.openxmlformats.org/officeDocument/2006/relationships/hyperlink" Target="https://www.logicieleducatif.fr/jeu/futur" TargetMode="External"/><Relationship Id="rId19" Type="http://schemas.openxmlformats.org/officeDocument/2006/relationships/image" Target="../media/image6.png"/><Relationship Id="rId4" Type="http://schemas.openxmlformats.org/officeDocument/2006/relationships/hyperlink" Target="https://www.logicieleducatif.fr/fiches/conjugaison-grammaire#les-types-de-phrases" TargetMode="External"/><Relationship Id="rId9" Type="http://schemas.openxmlformats.org/officeDocument/2006/relationships/hyperlink" Target="https://www.logicieleducatif.fr/jeu/qui-est-ce-animaux-de-la-ferme" TargetMode="External"/><Relationship Id="rId1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84ECCC59-89FC-45E8-8AE7-B9C6C93DE04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1243788"/>
              </p:ext>
            </p:extLst>
          </p:nvPr>
        </p:nvGraphicFramePr>
        <p:xfrm>
          <a:off x="52251" y="487013"/>
          <a:ext cx="7226950" cy="688533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8000">
                  <a:extLst>
                    <a:ext uri="{9D8B030D-6E8A-4147-A177-3AD203B41FA5}">
                      <a16:colId xmlns:a16="http://schemas.microsoft.com/office/drawing/2014/main" val="1076313890"/>
                    </a:ext>
                  </a:extLst>
                </a:gridCol>
                <a:gridCol w="432000">
                  <a:extLst>
                    <a:ext uri="{9D8B030D-6E8A-4147-A177-3AD203B41FA5}">
                      <a16:colId xmlns:a16="http://schemas.microsoft.com/office/drawing/2014/main" val="935967921"/>
                    </a:ext>
                  </a:extLst>
                </a:gridCol>
                <a:gridCol w="1250950">
                  <a:extLst>
                    <a:ext uri="{9D8B030D-6E8A-4147-A177-3AD203B41FA5}">
                      <a16:colId xmlns:a16="http://schemas.microsoft.com/office/drawing/2014/main" val="955074631"/>
                    </a:ext>
                  </a:extLst>
                </a:gridCol>
                <a:gridCol w="2091599">
                  <a:extLst>
                    <a:ext uri="{9D8B030D-6E8A-4147-A177-3AD203B41FA5}">
                      <a16:colId xmlns:a16="http://schemas.microsoft.com/office/drawing/2014/main" val="1630862753"/>
                    </a:ext>
                  </a:extLst>
                </a:gridCol>
                <a:gridCol w="1652401">
                  <a:extLst>
                    <a:ext uri="{9D8B030D-6E8A-4147-A177-3AD203B41FA5}">
                      <a16:colId xmlns:a16="http://schemas.microsoft.com/office/drawing/2014/main" val="1840129311"/>
                    </a:ext>
                  </a:extLst>
                </a:gridCol>
                <a:gridCol w="1512000">
                  <a:extLst>
                    <a:ext uri="{9D8B030D-6E8A-4147-A177-3AD203B41FA5}">
                      <a16:colId xmlns:a16="http://schemas.microsoft.com/office/drawing/2014/main" val="3170572636"/>
                    </a:ext>
                  </a:extLst>
                </a:gridCol>
              </a:tblGrid>
              <a:tr h="338936">
                <a:tc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Temps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Activités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fr-FR" sz="800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Domaine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8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Commentaires/ bilan…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8101716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1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2"/>
                        </a:rPr>
                        <a:t>Générer une fiche avec les tables 1 à 10 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3"/>
                        </a:rPr>
                        <a:t>Obtenir la médaille d’or pour les tables 2 à 10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Calcul : tables d’addition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62924616"/>
                  </a:ext>
                </a:extLst>
              </a:tr>
              <a:tr h="878171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35’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4"/>
                        </a:rPr>
                        <a:t>Fiches</a:t>
                      </a: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 (2a)</a:t>
                      </a: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5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les niveaux 3 et 4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Grammaire : les types de phrase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095994513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6"/>
                        </a:rPr>
                        <a:t>Fiche CE2 (2)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7"/>
                        </a:rPr>
                        <a:t>Jeu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Choisir la tranche 0 à 10 000 (ou 99 999 si possible) et 8 exercices</a:t>
                      </a:r>
                      <a:endParaRPr lang="fr-FR" sz="1100" b="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Numération : écrire les nombres en lettres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2790635"/>
                  </a:ext>
                </a:extLst>
              </a:tr>
              <a:tr h="882279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4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8"/>
                        </a:rPr>
                        <a:t>Qui-est-ce ? (moyen)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180975" indent="-180975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hlinkClick r:id="rId9"/>
                        </a:rPr>
                        <a:t>Jeu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  <a:p>
                      <a:pPr marL="0" indent="0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b="0" i="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Faire le niveau 2</a:t>
                      </a:r>
                      <a:endParaRPr lang="fr-FR" sz="1100" b="0" i="0" kern="1200" dirty="0">
                        <a:solidFill>
                          <a:schemeClr val="dk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Lecture compréhension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79572781"/>
                  </a:ext>
                </a:extLst>
              </a:tr>
              <a:tr h="8640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5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0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marR="0" lvl="0" indent="0" algn="l" defTabSz="734538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Pct val="135000"/>
                        <a:buFont typeface="Wingdings" panose="05000000000000000000" pitchFamily="2" charset="2"/>
                        <a:buNone/>
                        <a:tabLst/>
                        <a:defRPr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sym typeface="Wingdings" panose="05000000000000000000" pitchFamily="2" charset="2"/>
                        </a:rPr>
                        <a:t> Essayer de dépasser les 900 points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Conjugaison : le futur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159349354"/>
                  </a:ext>
                </a:extLst>
              </a:tr>
              <a:tr h="929232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6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20’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1"/>
                        </a:rPr>
                        <a:t>Le chevalier de la programmation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0" indent="0" algn="l">
                        <a:buSzPct val="135000"/>
                        <a:buFont typeface="Wingdings" panose="05000000000000000000" pitchFamily="2" charset="2"/>
                        <a:buNone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</a:rPr>
                        <a:t>-&gt; Aller jusqu’au niveau A9 </a:t>
                      </a: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B2i : Apprendre la logique de programmation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577970440"/>
                  </a:ext>
                </a:extLst>
              </a:tr>
              <a:tr h="914400">
                <a:tc>
                  <a:txBody>
                    <a:bodyPr/>
                    <a:lstStyle/>
                    <a:p>
                      <a:pPr algn="ctr"/>
                      <a:r>
                        <a:rPr lang="fr-FR" dirty="0">
                          <a:solidFill>
                            <a:schemeClr val="bg1">
                              <a:lumMod val="50000"/>
                            </a:schemeClr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7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110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30’</a:t>
                      </a: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2"/>
                        </a:rPr>
                        <a:t>Fiches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  <a:p>
                      <a:pPr marL="180975" indent="-180975" algn="l">
                        <a:buSzPct val="135000"/>
                        <a:buFont typeface="Wingdings" panose="05000000000000000000" pitchFamily="2" charset="2"/>
                        <a:buChar char="q"/>
                      </a:pPr>
                      <a:r>
                        <a:rPr lang="fr-FR" sz="1100" dirty="0">
                          <a:solidFill>
                            <a:schemeClr val="tx1"/>
                          </a:solidFill>
                          <a:latin typeface="Arial" panose="020B0604020202020204" pitchFamily="34" charset="0"/>
                          <a:ea typeface="123Marker" panose="02000603000000000000" pitchFamily="2" charset="0"/>
                          <a:cs typeface="Arial" panose="020B0604020202020204" pitchFamily="34" charset="0"/>
                          <a:hlinkClick r:id="rId13"/>
                        </a:rPr>
                        <a:t>Jeu</a:t>
                      </a:r>
                      <a:endParaRPr lang="fr-FR" sz="11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123Marker" panose="02000603000000000000" pitchFamily="2" charset="0"/>
                        <a:cs typeface="Arial" panose="020B0604020202020204" pitchFamily="34" charset="0"/>
                      </a:endParaRPr>
                    </a:p>
                  </a:txBody>
                  <a:tcPr marL="45720" marR="45720" marT="72000" marB="36000">
                    <a:lnL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sz="1050" dirty="0">
                          <a:solidFill>
                            <a:schemeClr val="tx1"/>
                          </a:solidFill>
                          <a:latin typeface="123Marker" panose="02000603000000000000" pitchFamily="2" charset="0"/>
                          <a:ea typeface="123Marker" panose="02000603000000000000" pitchFamily="2" charset="0"/>
                        </a:rPr>
                        <a:t>Anglais : vocabulaire sur les animaux</a:t>
                      </a:r>
                    </a:p>
                  </a:txBody>
                  <a:tcPr marL="45720" marR="4572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fr-FR" dirty="0">
                        <a:solidFill>
                          <a:schemeClr val="tx1"/>
                        </a:solidFill>
                        <a:latin typeface="123Marker" panose="02000603000000000000" pitchFamily="2" charset="0"/>
                        <a:ea typeface="123Marker" panose="02000603000000000000" pitchFamily="2" charset="0"/>
                      </a:endParaRPr>
                    </a:p>
                  </a:txBody>
                  <a:tcPr marL="45720" marR="4572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292091460"/>
                  </a:ext>
                </a:extLst>
              </a:tr>
            </a:tbl>
          </a:graphicData>
        </a:graphic>
      </p:graphicFrame>
      <p:sp>
        <p:nvSpPr>
          <p:cNvPr id="4" name="ZoneTexte 3">
            <a:extLst>
              <a:ext uri="{FF2B5EF4-FFF2-40B4-BE49-F238E27FC236}">
                <a16:creationId xmlns:a16="http://schemas.microsoft.com/office/drawing/2014/main" id="{8E7D4336-072B-4F99-AE3C-794E0C2726E9}"/>
              </a:ext>
            </a:extLst>
          </p:cNvPr>
          <p:cNvSpPr txBox="1"/>
          <p:nvPr/>
        </p:nvSpPr>
        <p:spPr>
          <a:xfrm>
            <a:off x="1247775" y="65315"/>
            <a:ext cx="42386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>
                <a:latin typeface="AdimesDB" panose="00000400000000000000" pitchFamily="2" charset="0"/>
              </a:rPr>
              <a:t>Mon plan de travail CE2 - 3</a:t>
            </a:r>
          </a:p>
        </p:txBody>
      </p:sp>
      <p:grpSp>
        <p:nvGrpSpPr>
          <p:cNvPr id="19" name="Groupe 106">
            <a:extLst>
              <a:ext uri="{FF2B5EF4-FFF2-40B4-BE49-F238E27FC236}">
                <a16:creationId xmlns:a16="http://schemas.microsoft.com/office/drawing/2014/main" id="{793B00BE-E303-42CF-BB21-A1CD7E79FFF8}"/>
              </a:ext>
            </a:extLst>
          </p:cNvPr>
          <p:cNvGrpSpPr/>
          <p:nvPr/>
        </p:nvGrpSpPr>
        <p:grpSpPr>
          <a:xfrm rot="5400000">
            <a:off x="6267472" y="-615854"/>
            <a:ext cx="215444" cy="1736382"/>
            <a:chOff x="6639222" y="6948264"/>
            <a:chExt cx="222112" cy="1775120"/>
          </a:xfrm>
        </p:grpSpPr>
        <p:sp>
          <p:nvSpPr>
            <p:cNvPr id="20" name="ZoneTexte 19">
              <a:extLst>
                <a:ext uri="{FF2B5EF4-FFF2-40B4-BE49-F238E27FC236}">
                  <a16:creationId xmlns:a16="http://schemas.microsoft.com/office/drawing/2014/main" id="{83A6A1CF-7EB6-4F73-9FC7-2D358F9E9D87}"/>
                </a:ext>
              </a:extLst>
            </p:cNvPr>
            <p:cNvSpPr txBox="1"/>
            <p:nvPr/>
          </p:nvSpPr>
          <p:spPr>
            <a:xfrm rot="16200000">
              <a:off x="5862718" y="7724768"/>
              <a:ext cx="1775120" cy="22211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fr-FR" sz="800" dirty="0"/>
                <a:t>https://www.logicieleducatif.fr</a:t>
              </a:r>
            </a:p>
          </p:txBody>
        </p:sp>
        <p:pic>
          <p:nvPicPr>
            <p:cNvPr id="21" name="Picture 3" descr="G:\logodof.png">
              <a:extLst>
                <a:ext uri="{FF2B5EF4-FFF2-40B4-BE49-F238E27FC236}">
                  <a16:creationId xmlns:a16="http://schemas.microsoft.com/office/drawing/2014/main" id="{45004110-4295-4A20-A44C-38F58728AB19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14" cstate="print"/>
            <a:srcRect/>
            <a:stretch>
              <a:fillRect/>
            </a:stretch>
          </p:blipFill>
          <p:spPr bwMode="auto">
            <a:xfrm rot="16200000">
              <a:off x="6659303" y="8340182"/>
              <a:ext cx="162523" cy="180000"/>
            </a:xfrm>
            <a:prstGeom prst="rect">
              <a:avLst/>
            </a:prstGeom>
            <a:noFill/>
          </p:spPr>
        </p:pic>
      </p:grpSp>
      <p:pic>
        <p:nvPicPr>
          <p:cNvPr id="7" name="Image 6">
            <a:hlinkClick r:id="rId9"/>
            <a:extLst>
              <a:ext uri="{FF2B5EF4-FFF2-40B4-BE49-F238E27FC236}">
                <a16:creationId xmlns:a16="http://schemas.microsoft.com/office/drawing/2014/main" id="{23D560FB-7052-49CD-A397-3D3AF9719813}"/>
              </a:ext>
            </a:extLst>
          </p:cNvPr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881319" y="3826735"/>
            <a:ext cx="1053585" cy="70239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3" name="Image 2">
            <a:hlinkClick r:id="rId10"/>
            <a:extLst>
              <a:ext uri="{FF2B5EF4-FFF2-40B4-BE49-F238E27FC236}">
                <a16:creationId xmlns:a16="http://schemas.microsoft.com/office/drawing/2014/main" id="{E914181F-6EB6-4628-BEC6-6F94DF8A7201}"/>
              </a:ext>
            </a:extLst>
          </p:cNvPr>
          <p:cNvPicPr>
            <a:picLocks noChangeAspect="1"/>
          </p:cNvPicPr>
          <p:nvPr/>
        </p:nvPicPr>
        <p:blipFill>
          <a:blip r:embed="rId16"/>
          <a:stretch>
            <a:fillRect/>
          </a:stretch>
        </p:blipFill>
        <p:spPr>
          <a:xfrm>
            <a:off x="831592" y="4740890"/>
            <a:ext cx="1120260" cy="74684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0" name="Image 9">
            <a:hlinkClick r:id="rId5"/>
            <a:extLst>
              <a:ext uri="{FF2B5EF4-FFF2-40B4-BE49-F238E27FC236}">
                <a16:creationId xmlns:a16="http://schemas.microsoft.com/office/drawing/2014/main" id="{F7317142-BC48-4C2E-B08E-DE667582A49F}"/>
              </a:ext>
            </a:extLst>
          </p:cNvPr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829468" y="1791789"/>
            <a:ext cx="1157288" cy="7715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1" name="Image 10">
            <a:hlinkClick r:id="rId11"/>
            <a:extLst>
              <a:ext uri="{FF2B5EF4-FFF2-40B4-BE49-F238E27FC236}">
                <a16:creationId xmlns:a16="http://schemas.microsoft.com/office/drawing/2014/main" id="{3A99E2BB-9D2B-4A89-A846-88C7F22CEF35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821531" y="5614684"/>
            <a:ext cx="1146175" cy="68897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6" name="Image 5">
            <a:hlinkClick r:id="rId3"/>
            <a:extLst>
              <a:ext uri="{FF2B5EF4-FFF2-40B4-BE49-F238E27FC236}">
                <a16:creationId xmlns:a16="http://schemas.microsoft.com/office/drawing/2014/main" id="{9C1769C2-E187-40D2-BF72-6BF83FA28BF6}"/>
              </a:ext>
            </a:extLst>
          </p:cNvPr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813078" y="893310"/>
            <a:ext cx="1157288" cy="77152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13" name="Image 12">
            <a:hlinkClick r:id="rId7"/>
            <a:extLst>
              <a:ext uri="{FF2B5EF4-FFF2-40B4-BE49-F238E27FC236}">
                <a16:creationId xmlns:a16="http://schemas.microsoft.com/office/drawing/2014/main" id="{E07A2E54-C576-4E0A-8D88-9B2133F6AC31}"/>
              </a:ext>
            </a:extLst>
          </p:cNvPr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829468" y="2782838"/>
            <a:ext cx="1144587" cy="763058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8" name="Image 7">
            <a:hlinkClick r:id="rId13"/>
            <a:extLst>
              <a:ext uri="{FF2B5EF4-FFF2-40B4-BE49-F238E27FC236}">
                <a16:creationId xmlns:a16="http://schemas.microsoft.com/office/drawing/2014/main" id="{A5097992-C8C8-4818-B958-DC382C4F5990}"/>
              </a:ext>
            </a:extLst>
          </p:cNvPr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829468" y="6517622"/>
            <a:ext cx="1146175" cy="764117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5" name="ZoneTexte 14">
            <a:extLst>
              <a:ext uri="{FF2B5EF4-FFF2-40B4-BE49-F238E27FC236}">
                <a16:creationId xmlns:a16="http://schemas.microsoft.com/office/drawing/2014/main" id="{A6A07733-04A5-4FAC-BB93-F2C2B67502CC}"/>
              </a:ext>
            </a:extLst>
          </p:cNvPr>
          <p:cNvSpPr txBox="1"/>
          <p:nvPr/>
        </p:nvSpPr>
        <p:spPr>
          <a:xfrm>
            <a:off x="437897" y="9482115"/>
            <a:ext cx="27933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Temps estimatif total : 3h30</a:t>
            </a:r>
          </a:p>
        </p:txBody>
      </p:sp>
    </p:spTree>
    <p:extLst>
      <p:ext uri="{BB962C8B-B14F-4D97-AF65-F5344CB8AC3E}">
        <p14:creationId xmlns:p14="http://schemas.microsoft.com/office/powerpoint/2010/main" val="1967178839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606</TotalTime>
  <Words>169</Words>
  <Application>Microsoft Office PowerPoint</Application>
  <PresentationFormat>Personnalisé</PresentationFormat>
  <Paragraphs>49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8" baseType="lpstr">
      <vt:lpstr>123Marker</vt:lpstr>
      <vt:lpstr>AdimesDB</vt:lpstr>
      <vt:lpstr>Arial</vt:lpstr>
      <vt:lpstr>Calibri</vt:lpstr>
      <vt:lpstr>Calibri Light</vt:lpstr>
      <vt:lpstr>Wingdings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ce2 - 3 - plan de travail</dc:title>
  <dc:creator>logicieleducatif.fr</dc:creator>
  <cp:keywords>ce2 plan de travail</cp:keywords>
  <cp:lastModifiedBy>Creaplisco</cp:lastModifiedBy>
  <cp:revision>50</cp:revision>
  <cp:lastPrinted>2020-03-14T10:06:30Z</cp:lastPrinted>
  <dcterms:created xsi:type="dcterms:W3CDTF">2020-03-14T09:06:53Z</dcterms:created>
  <dcterms:modified xsi:type="dcterms:W3CDTF">2023-09-05T08:27:49Z</dcterms:modified>
</cp:coreProperties>
</file>