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345363" cy="10477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0" userDrawn="1">
          <p15:clr>
            <a:srgbClr val="A4A3A4"/>
          </p15:clr>
        </p15:guide>
        <p15:guide id="2" pos="23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4540" y="80"/>
      </p:cViewPr>
      <p:guideLst>
        <p:guide orient="horz" pos="3300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902" y="1714721"/>
            <a:ext cx="6243559" cy="3647722"/>
          </a:xfrm>
        </p:spPr>
        <p:txBody>
          <a:bodyPr anchor="b"/>
          <a:lstStyle>
            <a:lvl1pPr algn="ctr"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171" y="5503114"/>
            <a:ext cx="5509022" cy="2529636"/>
          </a:xfrm>
        </p:spPr>
        <p:txBody>
          <a:bodyPr/>
          <a:lstStyle>
            <a:lvl1pPr marL="0" indent="0" algn="ctr">
              <a:buNone/>
              <a:defRPr sz="1928"/>
            </a:lvl1pPr>
            <a:lvl2pPr marL="367269" indent="0" algn="ctr">
              <a:buNone/>
              <a:defRPr sz="1607"/>
            </a:lvl2pPr>
            <a:lvl3pPr marL="734538" indent="0" algn="ctr">
              <a:buNone/>
              <a:defRPr sz="1446"/>
            </a:lvl3pPr>
            <a:lvl4pPr marL="1101806" indent="0" algn="ctr">
              <a:buNone/>
              <a:defRPr sz="1285"/>
            </a:lvl4pPr>
            <a:lvl5pPr marL="1469075" indent="0" algn="ctr">
              <a:buNone/>
              <a:defRPr sz="1285"/>
            </a:lvl5pPr>
            <a:lvl6pPr marL="1836344" indent="0" algn="ctr">
              <a:buNone/>
              <a:defRPr sz="1285"/>
            </a:lvl6pPr>
            <a:lvl7pPr marL="2203613" indent="0" algn="ctr">
              <a:buNone/>
              <a:defRPr sz="1285"/>
            </a:lvl7pPr>
            <a:lvl8pPr marL="2570881" indent="0" algn="ctr">
              <a:buNone/>
              <a:defRPr sz="1285"/>
            </a:lvl8pPr>
            <a:lvl9pPr marL="2938150" indent="0" algn="ctr">
              <a:buNone/>
              <a:defRPr sz="128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17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99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6526" y="557830"/>
            <a:ext cx="1583844" cy="887919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994" y="557830"/>
            <a:ext cx="4659715" cy="887919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6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4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68" y="2612102"/>
            <a:ext cx="6335376" cy="4358348"/>
          </a:xfrm>
        </p:spPr>
        <p:txBody>
          <a:bodyPr anchor="b"/>
          <a:lstStyle>
            <a:lvl1pPr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168" y="7011682"/>
            <a:ext cx="6335376" cy="2291952"/>
          </a:xfrm>
        </p:spPr>
        <p:txBody>
          <a:bodyPr/>
          <a:lstStyle>
            <a:lvl1pPr marL="0" indent="0">
              <a:buNone/>
              <a:defRPr sz="1928">
                <a:solidFill>
                  <a:schemeClr val="tx1"/>
                </a:solidFill>
              </a:defRPr>
            </a:lvl1pPr>
            <a:lvl2pPr marL="367269" indent="0">
              <a:buNone/>
              <a:defRPr sz="1607">
                <a:solidFill>
                  <a:schemeClr val="tx1">
                    <a:tint val="75000"/>
                  </a:schemeClr>
                </a:solidFill>
              </a:defRPr>
            </a:lvl2pPr>
            <a:lvl3pPr marL="734538" indent="0">
              <a:buNone/>
              <a:defRPr sz="1446">
                <a:solidFill>
                  <a:schemeClr val="tx1">
                    <a:tint val="75000"/>
                  </a:schemeClr>
                </a:solidFill>
              </a:defRPr>
            </a:lvl3pPr>
            <a:lvl4pPr marL="1101806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4pPr>
            <a:lvl5pPr marL="1469075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5pPr>
            <a:lvl6pPr marL="1836344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6pPr>
            <a:lvl7pPr marL="2203613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7pPr>
            <a:lvl8pPr marL="2570881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8pPr>
            <a:lvl9pPr marL="2938150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85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994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90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88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557832"/>
            <a:ext cx="6335376" cy="20251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51" y="2568444"/>
            <a:ext cx="3107432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51" y="3827198"/>
            <a:ext cx="3107432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8590" y="2568444"/>
            <a:ext cx="3122736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8590" y="3827198"/>
            <a:ext cx="3122736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7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29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2736" y="1508568"/>
            <a:ext cx="3718590" cy="7445816"/>
          </a:xfrm>
        </p:spPr>
        <p:txBody>
          <a:bodyPr/>
          <a:lstStyle>
            <a:lvl1pPr>
              <a:defRPr sz="2571"/>
            </a:lvl1pPr>
            <a:lvl2pPr>
              <a:defRPr sz="2249"/>
            </a:lvl2pPr>
            <a:lvl3pPr>
              <a:defRPr sz="1928"/>
            </a:lvl3pPr>
            <a:lvl4pPr>
              <a:defRPr sz="1607"/>
            </a:lvl4pPr>
            <a:lvl5pPr>
              <a:defRPr sz="1607"/>
            </a:lvl5pPr>
            <a:lvl6pPr>
              <a:defRPr sz="1607"/>
            </a:lvl6pPr>
            <a:lvl7pPr>
              <a:defRPr sz="1607"/>
            </a:lvl7pPr>
            <a:lvl8pPr>
              <a:defRPr sz="1607"/>
            </a:lvl8pPr>
            <a:lvl9pPr>
              <a:defRPr sz="160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2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22736" y="1508568"/>
            <a:ext cx="3718590" cy="7445816"/>
          </a:xfrm>
        </p:spPr>
        <p:txBody>
          <a:bodyPr anchor="t"/>
          <a:lstStyle>
            <a:lvl1pPr marL="0" indent="0">
              <a:buNone/>
              <a:defRPr sz="2571"/>
            </a:lvl1pPr>
            <a:lvl2pPr marL="367269" indent="0">
              <a:buNone/>
              <a:defRPr sz="2249"/>
            </a:lvl2pPr>
            <a:lvl3pPr marL="734538" indent="0">
              <a:buNone/>
              <a:defRPr sz="1928"/>
            </a:lvl3pPr>
            <a:lvl4pPr marL="1101806" indent="0">
              <a:buNone/>
              <a:defRPr sz="1607"/>
            </a:lvl4pPr>
            <a:lvl5pPr marL="1469075" indent="0">
              <a:buNone/>
              <a:defRPr sz="1607"/>
            </a:lvl5pPr>
            <a:lvl6pPr marL="1836344" indent="0">
              <a:buNone/>
              <a:defRPr sz="1607"/>
            </a:lvl6pPr>
            <a:lvl7pPr marL="2203613" indent="0">
              <a:buNone/>
              <a:defRPr sz="1607"/>
            </a:lvl7pPr>
            <a:lvl8pPr marL="2570881" indent="0">
              <a:buNone/>
              <a:defRPr sz="1607"/>
            </a:lvl8pPr>
            <a:lvl9pPr marL="2938150" indent="0">
              <a:buNone/>
              <a:defRPr sz="160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2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994" y="557832"/>
            <a:ext cx="6335376" cy="2025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994" y="2789149"/>
            <a:ext cx="6335376" cy="6647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94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3152" y="9711093"/>
            <a:ext cx="2479060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87662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76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4538" rtl="0" eaLnBrk="1" latinLnBrk="0" hangingPunct="1">
        <a:lnSpc>
          <a:spcPct val="90000"/>
        </a:lnSpc>
        <a:spcBef>
          <a:spcPct val="0"/>
        </a:spcBef>
        <a:buNone/>
        <a:defRPr sz="3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3634" indent="-183634" algn="l" defTabSz="734538" rtl="0" eaLnBrk="1" latinLnBrk="0" hangingPunct="1">
        <a:lnSpc>
          <a:spcPct val="90000"/>
        </a:lnSpc>
        <a:spcBef>
          <a:spcPts val="803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1pPr>
      <a:lvl2pPr marL="550903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18172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607" kern="1200">
          <a:solidFill>
            <a:schemeClr val="tx1"/>
          </a:solidFill>
          <a:latin typeface="+mn-lt"/>
          <a:ea typeface="+mn-ea"/>
          <a:cs typeface="+mn-cs"/>
        </a:defRPr>
      </a:lvl3pPr>
      <a:lvl4pPr marL="1285441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652709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2019978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387247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754516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3121784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1pPr>
      <a:lvl2pPr marL="367269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2pPr>
      <a:lvl3pPr marL="734538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3pPr>
      <a:lvl4pPr marL="1101806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469075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1836344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203613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570881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293815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ogicieleducatif.fr/fiches/mandalas" TargetMode="External"/><Relationship Id="rId13" Type="http://schemas.openxmlformats.org/officeDocument/2006/relationships/image" Target="../media/image3.png"/><Relationship Id="rId18" Type="http://schemas.openxmlformats.org/officeDocument/2006/relationships/image" Target="../media/image8.png"/><Relationship Id="rId3" Type="http://schemas.openxmlformats.org/officeDocument/2006/relationships/hyperlink" Target="https://www.logicieleducatif.fr/jeu/nombre-mystere" TargetMode="External"/><Relationship Id="rId7" Type="http://schemas.openxmlformats.org/officeDocument/2006/relationships/hyperlink" Target="https://www.logicieleducatif.fr/jeu/memoire-de-travail-ecole" TargetMode="External"/><Relationship Id="rId12" Type="http://schemas.openxmlformats.org/officeDocument/2006/relationships/image" Target="../media/image2.jpeg"/><Relationship Id="rId17" Type="http://schemas.openxmlformats.org/officeDocument/2006/relationships/image" Target="../media/image7.png"/><Relationship Id="rId2" Type="http://schemas.openxmlformats.org/officeDocument/2006/relationships/hyperlink" Target="https://www.logicieleducatif.fr/jeu/nombres-en-chiffres" TargetMode="External"/><Relationship Id="rId16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ogicieleducatif.fr/jeu/inversions-de-sons-avec-r" TargetMode="External"/><Relationship Id="rId11" Type="http://schemas.openxmlformats.org/officeDocument/2006/relationships/image" Target="../media/image1.png"/><Relationship Id="rId5" Type="http://schemas.openxmlformats.org/officeDocument/2006/relationships/hyperlink" Target="https://www.logicieleducatif.fr/fiches/fiches-confusion#sons-inverses-avec-r" TargetMode="External"/><Relationship Id="rId15" Type="http://schemas.openxmlformats.org/officeDocument/2006/relationships/image" Target="../media/image5.png"/><Relationship Id="rId10" Type="http://schemas.openxmlformats.org/officeDocument/2006/relationships/hyperlink" Target="https://www.logicieleducatif.fr/jeu/bataille-navale" TargetMode="External"/><Relationship Id="rId4" Type="http://schemas.openxmlformats.org/officeDocument/2006/relationships/hyperlink" Target="https://www.logicieleducatif.fr/jeu/euros-je-rends-la-monnaie" TargetMode="External"/><Relationship Id="rId9" Type="http://schemas.openxmlformats.org/officeDocument/2006/relationships/hyperlink" Target="https://www.logicieleducatif.fr/jeu/mandalas" TargetMode="External"/><Relationship Id="rId1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84ECCC59-89FC-45E8-8AE7-B9C6C93DE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12923"/>
              </p:ext>
            </p:extLst>
          </p:nvPr>
        </p:nvGraphicFramePr>
        <p:xfrm>
          <a:off x="52251" y="487013"/>
          <a:ext cx="7226950" cy="6673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076313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3596792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955074631"/>
                    </a:ext>
                  </a:extLst>
                </a:gridCol>
                <a:gridCol w="2091599">
                  <a:extLst>
                    <a:ext uri="{9D8B030D-6E8A-4147-A177-3AD203B41FA5}">
                      <a16:colId xmlns:a16="http://schemas.microsoft.com/office/drawing/2014/main" val="1630862753"/>
                    </a:ext>
                  </a:extLst>
                </a:gridCol>
                <a:gridCol w="1652401">
                  <a:extLst>
                    <a:ext uri="{9D8B030D-6E8A-4147-A177-3AD203B41FA5}">
                      <a16:colId xmlns:a16="http://schemas.microsoft.com/office/drawing/2014/main" val="184012931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170572636"/>
                    </a:ext>
                  </a:extLst>
                </a:gridCol>
              </a:tblGrid>
              <a:tr h="338936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Temps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Activités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Domaine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Commentaires/ bilan…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1716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2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Choisir le niveau ce1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Numération : nombres en chiffres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924616"/>
                  </a:ext>
                </a:extLst>
              </a:tr>
              <a:tr h="92067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3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Mode 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compétition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(cliquer sur le dromadaire)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Numération : le nombre mystère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710864"/>
                  </a:ext>
                </a:extLst>
              </a:tr>
              <a:tr h="87817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4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Niveau 1</a:t>
                      </a: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Tenter le niveau 2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Calcul : rendre la monnaie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994513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5"/>
                        </a:rPr>
                        <a:t>Fiches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6"/>
                        </a:rPr>
                        <a:t>Jeu (2 séries)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Confusions de sons : les sons inversés avec la lettre R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9063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  <a:endParaRPr lang="fr-FR" sz="11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7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fr-FR" sz="1100" b="0" i="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Obentir</a:t>
                      </a: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24 étoiles au total !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Mémoire de travail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572781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8"/>
                        </a:rPr>
                        <a:t>Mandalas à imprimer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9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Jeu : faire les 5 premiers du niveau normal</a:t>
                      </a:r>
                      <a:endParaRPr lang="fr-FR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Concentration, logique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349354"/>
                  </a:ext>
                </a:extLst>
              </a:tr>
              <a:tr h="98865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0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Jeu de société : la bataille navale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7970440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E7D4336-072B-4F99-AE3C-794E0C2726E9}"/>
              </a:ext>
            </a:extLst>
          </p:cNvPr>
          <p:cNvSpPr txBox="1"/>
          <p:nvPr/>
        </p:nvSpPr>
        <p:spPr>
          <a:xfrm>
            <a:off x="1247775" y="65315"/>
            <a:ext cx="423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dimesDB" panose="00000400000000000000" pitchFamily="2" charset="0"/>
              </a:rPr>
              <a:t>Mon plan de travail ce1 - 8</a:t>
            </a:r>
          </a:p>
        </p:txBody>
      </p:sp>
      <p:grpSp>
        <p:nvGrpSpPr>
          <p:cNvPr id="19" name="Groupe 106">
            <a:extLst>
              <a:ext uri="{FF2B5EF4-FFF2-40B4-BE49-F238E27FC236}">
                <a16:creationId xmlns:a16="http://schemas.microsoft.com/office/drawing/2014/main" id="{793B00BE-E303-42CF-BB21-A1CD7E79FFF8}"/>
              </a:ext>
            </a:extLst>
          </p:cNvPr>
          <p:cNvGrpSpPr/>
          <p:nvPr/>
        </p:nvGrpSpPr>
        <p:grpSpPr>
          <a:xfrm rot="5400000">
            <a:off x="6267472" y="-615854"/>
            <a:ext cx="215444" cy="1736382"/>
            <a:chOff x="6639222" y="6948264"/>
            <a:chExt cx="222112" cy="1775120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3A6A1CF-7EB6-4F73-9FC7-2D358F9E9D87}"/>
                </a:ext>
              </a:extLst>
            </p:cNvPr>
            <p:cNvSpPr txBox="1"/>
            <p:nvPr/>
          </p:nvSpPr>
          <p:spPr>
            <a:xfrm rot="16200000">
              <a:off x="5862718" y="7724768"/>
              <a:ext cx="1775120" cy="222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800" dirty="0"/>
                <a:t>https://www.logicieleducatif.fr</a:t>
              </a:r>
            </a:p>
          </p:txBody>
        </p:sp>
        <p:pic>
          <p:nvPicPr>
            <p:cNvPr id="21" name="Picture 3" descr="G:\logodof.png">
              <a:extLst>
                <a:ext uri="{FF2B5EF4-FFF2-40B4-BE49-F238E27FC236}">
                  <a16:creationId xmlns:a16="http://schemas.microsoft.com/office/drawing/2014/main" id="{45004110-4295-4A20-A44C-38F58728AB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 rot="16200000">
              <a:off x="6659303" y="8340182"/>
              <a:ext cx="162523" cy="180000"/>
            </a:xfrm>
            <a:prstGeom prst="rect">
              <a:avLst/>
            </a:prstGeom>
            <a:noFill/>
          </p:spPr>
        </p:pic>
      </p:grpSp>
      <p:sp>
        <p:nvSpPr>
          <p:cNvPr id="16" name="ZoneTexte 15">
            <a:extLst>
              <a:ext uri="{FF2B5EF4-FFF2-40B4-BE49-F238E27FC236}">
                <a16:creationId xmlns:a16="http://schemas.microsoft.com/office/drawing/2014/main" id="{4CCE688E-A248-4395-939E-99863A0E8676}"/>
              </a:ext>
            </a:extLst>
          </p:cNvPr>
          <p:cNvSpPr txBox="1"/>
          <p:nvPr/>
        </p:nvSpPr>
        <p:spPr>
          <a:xfrm>
            <a:off x="437897" y="9482115"/>
            <a:ext cx="2793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Temps estimatif total : 3h10</a:t>
            </a:r>
          </a:p>
        </p:txBody>
      </p:sp>
      <p:pic>
        <p:nvPicPr>
          <p:cNvPr id="1028" name="Picture 4" descr="Nombre mystère">
            <a:hlinkClick r:id="rId3"/>
            <a:extLst>
              <a:ext uri="{FF2B5EF4-FFF2-40B4-BE49-F238E27FC236}">
                <a16:creationId xmlns:a16="http://schemas.microsoft.com/office/drawing/2014/main" id="{9184A0C9-2789-4E82-BC30-9B8DF1094B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11" y="1813022"/>
            <a:ext cx="1121570" cy="7477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 1">
            <a:hlinkClick r:id="rId2"/>
            <a:extLst>
              <a:ext uri="{FF2B5EF4-FFF2-40B4-BE49-F238E27FC236}">
                <a16:creationId xmlns:a16="http://schemas.microsoft.com/office/drawing/2014/main" id="{3456EF8A-BE1B-4DB8-BA92-9F602226DA8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27370" y="889188"/>
            <a:ext cx="1121570" cy="7477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2" descr="rendre la monnaie">
            <a:hlinkClick r:id="rId4"/>
            <a:extLst>
              <a:ext uri="{FF2B5EF4-FFF2-40B4-BE49-F238E27FC236}">
                <a16:creationId xmlns:a16="http://schemas.microsoft.com/office/drawing/2014/main" id="{FB61EB59-CF65-4A4D-8D2C-9ACF76315E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909" y="2694394"/>
            <a:ext cx="1172272" cy="78151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 6">
            <a:hlinkClick r:id="rId6"/>
            <a:extLst>
              <a:ext uri="{FF2B5EF4-FFF2-40B4-BE49-F238E27FC236}">
                <a16:creationId xmlns:a16="http://schemas.microsoft.com/office/drawing/2014/main" id="{0DC098A2-1067-4F0D-9EEB-B3119D6E54A5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10194" y="3584864"/>
            <a:ext cx="1159987" cy="7733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Picture 4" descr="Mémoire de travail fournitures scolaires">
            <a:hlinkClick r:id="rId7"/>
            <a:extLst>
              <a:ext uri="{FF2B5EF4-FFF2-40B4-BE49-F238E27FC236}">
                <a16:creationId xmlns:a16="http://schemas.microsoft.com/office/drawing/2014/main" id="{3EB785AE-6795-42A9-9613-EB2C501204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370" y="4438104"/>
            <a:ext cx="1159988" cy="7733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Image 21">
            <a:hlinkClick r:id="rId9"/>
            <a:extLst>
              <a:ext uri="{FF2B5EF4-FFF2-40B4-BE49-F238E27FC236}">
                <a16:creationId xmlns:a16="http://schemas.microsoft.com/office/drawing/2014/main" id="{DE6BD1CF-E911-4386-B98E-A4F44DDAE2A0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41763" y="5339631"/>
            <a:ext cx="1107177" cy="73811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2" name="Image 11">
            <a:hlinkClick r:id="rId10"/>
            <a:extLst>
              <a:ext uri="{FF2B5EF4-FFF2-40B4-BE49-F238E27FC236}">
                <a16:creationId xmlns:a16="http://schemas.microsoft.com/office/drawing/2014/main" id="{E14F6AFB-D6DB-485D-B12E-0BE51C386897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27370" y="6231980"/>
            <a:ext cx="1142811" cy="7618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967178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1305</TotalTime>
  <Words>140</Words>
  <Application>Microsoft Office PowerPoint</Application>
  <PresentationFormat>Personnalisé</PresentationFormat>
  <Paragraphs>44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123Marker</vt:lpstr>
      <vt:lpstr>AdimesDB</vt:lpstr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Ce1 - 8 - plan de travail</dc:title>
  <dc:creator>logicieleducatif.fr</dc:creator>
  <cp:keywords>ce1 plan de travail</cp:keywords>
  <cp:lastModifiedBy>Creaplisco</cp:lastModifiedBy>
  <cp:revision>72</cp:revision>
  <cp:lastPrinted>2020-03-14T10:06:30Z</cp:lastPrinted>
  <dcterms:created xsi:type="dcterms:W3CDTF">2020-03-14T09:06:53Z</dcterms:created>
  <dcterms:modified xsi:type="dcterms:W3CDTF">2023-09-05T08:00:13Z</dcterms:modified>
</cp:coreProperties>
</file>