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45363" cy="1047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0" userDrawn="1">
          <p15:clr>
            <a:srgbClr val="A4A3A4"/>
          </p15:clr>
        </p15:guide>
        <p15:guide id="2" pos="23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4540" y="80"/>
      </p:cViewPr>
      <p:guideLst>
        <p:guide orient="horz" pos="3300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902" y="1714721"/>
            <a:ext cx="6243559" cy="3647722"/>
          </a:xfrm>
        </p:spPr>
        <p:txBody>
          <a:bodyPr anchor="b"/>
          <a:lstStyle>
            <a:lvl1pPr algn="ctr"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171" y="5503114"/>
            <a:ext cx="5509022" cy="2529636"/>
          </a:xfrm>
        </p:spPr>
        <p:txBody>
          <a:bodyPr/>
          <a:lstStyle>
            <a:lvl1pPr marL="0" indent="0" algn="ctr">
              <a:buNone/>
              <a:defRPr sz="1928"/>
            </a:lvl1pPr>
            <a:lvl2pPr marL="367269" indent="0" algn="ctr">
              <a:buNone/>
              <a:defRPr sz="1607"/>
            </a:lvl2pPr>
            <a:lvl3pPr marL="734538" indent="0" algn="ctr">
              <a:buNone/>
              <a:defRPr sz="1446"/>
            </a:lvl3pPr>
            <a:lvl4pPr marL="1101806" indent="0" algn="ctr">
              <a:buNone/>
              <a:defRPr sz="1285"/>
            </a:lvl4pPr>
            <a:lvl5pPr marL="1469075" indent="0" algn="ctr">
              <a:buNone/>
              <a:defRPr sz="1285"/>
            </a:lvl5pPr>
            <a:lvl6pPr marL="1836344" indent="0" algn="ctr">
              <a:buNone/>
              <a:defRPr sz="1285"/>
            </a:lvl6pPr>
            <a:lvl7pPr marL="2203613" indent="0" algn="ctr">
              <a:buNone/>
              <a:defRPr sz="1285"/>
            </a:lvl7pPr>
            <a:lvl8pPr marL="2570881" indent="0" algn="ctr">
              <a:buNone/>
              <a:defRPr sz="1285"/>
            </a:lvl8pPr>
            <a:lvl9pPr marL="2938150" indent="0" algn="ctr">
              <a:buNone/>
              <a:defRPr sz="128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9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6526" y="557830"/>
            <a:ext cx="1583844" cy="887919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994" y="557830"/>
            <a:ext cx="4659715" cy="887919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4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8" y="2612102"/>
            <a:ext cx="6335376" cy="4358348"/>
          </a:xfrm>
        </p:spPr>
        <p:txBody>
          <a:bodyPr anchor="b"/>
          <a:lstStyle>
            <a:lvl1pPr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168" y="7011682"/>
            <a:ext cx="6335376" cy="2291952"/>
          </a:xfrm>
        </p:spPr>
        <p:txBody>
          <a:bodyPr/>
          <a:lstStyle>
            <a:lvl1pPr marL="0" indent="0">
              <a:buNone/>
              <a:defRPr sz="1928">
                <a:solidFill>
                  <a:schemeClr val="tx1"/>
                </a:solidFill>
              </a:defRPr>
            </a:lvl1pPr>
            <a:lvl2pPr marL="367269" indent="0">
              <a:buNone/>
              <a:defRPr sz="1607">
                <a:solidFill>
                  <a:schemeClr val="tx1">
                    <a:tint val="75000"/>
                  </a:schemeClr>
                </a:solidFill>
              </a:defRPr>
            </a:lvl2pPr>
            <a:lvl3pPr marL="734538" indent="0">
              <a:buNone/>
              <a:defRPr sz="1446">
                <a:solidFill>
                  <a:schemeClr val="tx1">
                    <a:tint val="75000"/>
                  </a:schemeClr>
                </a:solidFill>
              </a:defRPr>
            </a:lvl3pPr>
            <a:lvl4pPr marL="1101806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4pPr>
            <a:lvl5pPr marL="1469075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5pPr>
            <a:lvl6pPr marL="1836344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6pPr>
            <a:lvl7pPr marL="2203613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7pPr>
            <a:lvl8pPr marL="2570881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8pPr>
            <a:lvl9pPr marL="2938150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85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994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90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88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557832"/>
            <a:ext cx="6335376" cy="20251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51" y="2568444"/>
            <a:ext cx="3107432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51" y="3827198"/>
            <a:ext cx="3107432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8590" y="2568444"/>
            <a:ext cx="3122736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8590" y="3827198"/>
            <a:ext cx="3122736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7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29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2736" y="1508568"/>
            <a:ext cx="3718590" cy="7445816"/>
          </a:xfrm>
        </p:spPr>
        <p:txBody>
          <a:bodyPr/>
          <a:lstStyle>
            <a:lvl1pPr>
              <a:defRPr sz="2571"/>
            </a:lvl1pPr>
            <a:lvl2pPr>
              <a:defRPr sz="2249"/>
            </a:lvl2pPr>
            <a:lvl3pPr>
              <a:defRPr sz="1928"/>
            </a:lvl3pPr>
            <a:lvl4pPr>
              <a:defRPr sz="1607"/>
            </a:lvl4pPr>
            <a:lvl5pPr>
              <a:defRPr sz="1607"/>
            </a:lvl5pPr>
            <a:lvl6pPr>
              <a:defRPr sz="1607"/>
            </a:lvl6pPr>
            <a:lvl7pPr>
              <a:defRPr sz="1607"/>
            </a:lvl7pPr>
            <a:lvl8pPr>
              <a:defRPr sz="1607"/>
            </a:lvl8pPr>
            <a:lvl9pPr>
              <a:defRPr sz="160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42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22736" y="1508568"/>
            <a:ext cx="3718590" cy="7445816"/>
          </a:xfrm>
        </p:spPr>
        <p:txBody>
          <a:bodyPr anchor="t"/>
          <a:lstStyle>
            <a:lvl1pPr marL="0" indent="0">
              <a:buNone/>
              <a:defRPr sz="2571"/>
            </a:lvl1pPr>
            <a:lvl2pPr marL="367269" indent="0">
              <a:buNone/>
              <a:defRPr sz="2249"/>
            </a:lvl2pPr>
            <a:lvl3pPr marL="734538" indent="0">
              <a:buNone/>
              <a:defRPr sz="1928"/>
            </a:lvl3pPr>
            <a:lvl4pPr marL="1101806" indent="0">
              <a:buNone/>
              <a:defRPr sz="1607"/>
            </a:lvl4pPr>
            <a:lvl5pPr marL="1469075" indent="0">
              <a:buNone/>
              <a:defRPr sz="1607"/>
            </a:lvl5pPr>
            <a:lvl6pPr marL="1836344" indent="0">
              <a:buNone/>
              <a:defRPr sz="1607"/>
            </a:lvl6pPr>
            <a:lvl7pPr marL="2203613" indent="0">
              <a:buNone/>
              <a:defRPr sz="1607"/>
            </a:lvl7pPr>
            <a:lvl8pPr marL="2570881" indent="0">
              <a:buNone/>
              <a:defRPr sz="1607"/>
            </a:lvl8pPr>
            <a:lvl9pPr marL="2938150" indent="0">
              <a:buNone/>
              <a:defRPr sz="160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3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994" y="557832"/>
            <a:ext cx="6335376" cy="2025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994" y="2789149"/>
            <a:ext cx="6335376" cy="6647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994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3152" y="9711093"/>
            <a:ext cx="247906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87662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4538" rtl="0" eaLnBrk="1" latinLnBrk="0" hangingPunct="1">
        <a:lnSpc>
          <a:spcPct val="90000"/>
        </a:lnSpc>
        <a:spcBef>
          <a:spcPct val="0"/>
        </a:spcBef>
        <a:buNone/>
        <a:defRPr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3634" indent="-183634" algn="l" defTabSz="734538" rtl="0" eaLnBrk="1" latinLnBrk="0" hangingPunct="1">
        <a:lnSpc>
          <a:spcPct val="90000"/>
        </a:lnSpc>
        <a:spcBef>
          <a:spcPts val="803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1pPr>
      <a:lvl2pPr marL="550903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18172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607" kern="1200">
          <a:solidFill>
            <a:schemeClr val="tx1"/>
          </a:solidFill>
          <a:latin typeface="+mn-lt"/>
          <a:ea typeface="+mn-ea"/>
          <a:cs typeface="+mn-cs"/>
        </a:defRPr>
      </a:lvl3pPr>
      <a:lvl4pPr marL="1285441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652709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2019978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387247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754516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3121784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1pPr>
      <a:lvl2pPr marL="367269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2pPr>
      <a:lvl3pPr marL="734538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3pPr>
      <a:lvl4pPr marL="1101806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469075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1836344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203613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570881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293815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gicieleducatif.fr/fiches/comprehension-et-logique#la-maison-de-la-logique-3" TargetMode="External"/><Relationship Id="rId13" Type="http://schemas.openxmlformats.org/officeDocument/2006/relationships/hyperlink" Target="https://www.logicieleducatif.fr/jeu/sudokus-de-paques-pour-enfants" TargetMode="External"/><Relationship Id="rId18" Type="http://schemas.openxmlformats.org/officeDocument/2006/relationships/image" Target="../media/image5.png"/><Relationship Id="rId3" Type="http://schemas.openxmlformats.org/officeDocument/2006/relationships/hyperlink" Target="https://www.logicieleducatif.fr/jeu/nombre-mystere" TargetMode="External"/><Relationship Id="rId21" Type="http://schemas.openxmlformats.org/officeDocument/2006/relationships/image" Target="../media/image8.jpeg"/><Relationship Id="rId7" Type="http://schemas.openxmlformats.org/officeDocument/2006/relationships/hyperlink" Target="https://www.logicieleducatif.fr/jeu/calcul-mental-les-additions" TargetMode="External"/><Relationship Id="rId12" Type="http://schemas.openxmlformats.org/officeDocument/2006/relationships/hyperlink" Target="https://www.logicieleducatif.fr/fiches/sudokus#sudokus-de-paques" TargetMode="External"/><Relationship Id="rId17" Type="http://schemas.openxmlformats.org/officeDocument/2006/relationships/image" Target="../media/image4.jpeg"/><Relationship Id="rId2" Type="http://schemas.openxmlformats.org/officeDocument/2006/relationships/hyperlink" Target="https://www.logicieleducatif.fr/jeu/rangement-en-ordre-croissant" TargetMode="External"/><Relationship Id="rId16" Type="http://schemas.openxmlformats.org/officeDocument/2006/relationships/image" Target="../media/image3.png"/><Relationship Id="rId20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ogicieleducatif.fr/jeu/le-chevalier-de-la-programmation" TargetMode="External"/><Relationship Id="rId11" Type="http://schemas.openxmlformats.org/officeDocument/2006/relationships/hyperlink" Target="https://www.logicieleducatif.fr/jeu/les-mois-de-l-annee" TargetMode="External"/><Relationship Id="rId5" Type="http://schemas.openxmlformats.org/officeDocument/2006/relationships/hyperlink" Target="https://www.logicieleducatif.fr/jeu/coloriage-magique-clown" TargetMode="External"/><Relationship Id="rId15" Type="http://schemas.openxmlformats.org/officeDocument/2006/relationships/image" Target="../media/image2.png"/><Relationship Id="rId10" Type="http://schemas.openxmlformats.org/officeDocument/2006/relationships/hyperlink" Target="https://www.logicieleducatif.fr/fiches/fiches-histoire#les-mois-de-l-annee-etiquettes-fiches" TargetMode="External"/><Relationship Id="rId19" Type="http://schemas.openxmlformats.org/officeDocument/2006/relationships/image" Target="../media/image6.png"/><Relationship Id="rId4" Type="http://schemas.openxmlformats.org/officeDocument/2006/relationships/hyperlink" Target="https://www.logicieleducatif.fr/fiches/coloriages-magiques-ce1-a-imprimer-1-/coloriages-magiques-clown-ce1.pdf" TargetMode="External"/><Relationship Id="rId9" Type="http://schemas.openxmlformats.org/officeDocument/2006/relationships/hyperlink" Target="https://www.logicieleducatif.fr/jeu/lecture-consignes-maison-3" TargetMode="External"/><Relationship Id="rId14" Type="http://schemas.openxmlformats.org/officeDocument/2006/relationships/image" Target="../media/image1.png"/><Relationship Id="rId2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4ECCC59-89FC-45E8-8AE7-B9C6C93DE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081162"/>
              </p:ext>
            </p:extLst>
          </p:nvPr>
        </p:nvGraphicFramePr>
        <p:xfrm>
          <a:off x="52251" y="487013"/>
          <a:ext cx="7226950" cy="76514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7631389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93596792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955074631"/>
                    </a:ext>
                  </a:extLst>
                </a:gridCol>
                <a:gridCol w="2091599">
                  <a:extLst>
                    <a:ext uri="{9D8B030D-6E8A-4147-A177-3AD203B41FA5}">
                      <a16:colId xmlns:a16="http://schemas.microsoft.com/office/drawing/2014/main" val="1630862753"/>
                    </a:ext>
                  </a:extLst>
                </a:gridCol>
                <a:gridCol w="1652401">
                  <a:extLst>
                    <a:ext uri="{9D8B030D-6E8A-4147-A177-3AD203B41FA5}">
                      <a16:colId xmlns:a16="http://schemas.microsoft.com/office/drawing/2014/main" val="184012931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170572636"/>
                    </a:ext>
                  </a:extLst>
                </a:gridCol>
              </a:tblGrid>
              <a:tr h="338936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Temps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Activités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Domaine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Commentaires/ bilan…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1716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2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Choisir niveau ce1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Numération : rangement en ordre croissant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924616"/>
                  </a:ext>
                </a:extLst>
              </a:tr>
              <a:tr h="92067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3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Cliquer sur l’ampoule en cochant :</a:t>
                      </a: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  * 1 à 20</a:t>
                      </a: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  * 1 à 50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Numération : le nombre mystère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710864"/>
                  </a:ext>
                </a:extLst>
              </a:tr>
              <a:tr h="87817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4"/>
                        </a:rPr>
                        <a:t>Coloriage magique clown (ce1) – à imprimer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5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Calcul : coloriage magique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994513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6"/>
                        </a:rPr>
                        <a:t>Le chevalier de la programmation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Aller jusqu’au niveau A13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B2i : Apprentissage de la logique de programmation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9063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7"/>
                        </a:rPr>
                        <a:t>Jeu</a:t>
                      </a: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(révision)</a:t>
                      </a: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Faire les niveaux 1 et 2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Calcul mental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572781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8"/>
                        </a:rPr>
                        <a:t>Fiches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9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compréhension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349354"/>
                  </a:ext>
                </a:extLst>
              </a:tr>
              <a:tr h="98865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0"/>
                        </a:rPr>
                        <a:t>Fiches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1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Choisir le niveau 1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Repérage temporel : les mois de l’année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970440"/>
                  </a:ext>
                </a:extLst>
              </a:tr>
              <a:tr h="98865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2"/>
                        </a:rPr>
                        <a:t>Fiches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3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Logique / sudoku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6833413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E7D4336-072B-4F99-AE3C-794E0C2726E9}"/>
              </a:ext>
            </a:extLst>
          </p:cNvPr>
          <p:cNvSpPr txBox="1"/>
          <p:nvPr/>
        </p:nvSpPr>
        <p:spPr>
          <a:xfrm>
            <a:off x="1247775" y="65315"/>
            <a:ext cx="423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dimesDB" panose="00000400000000000000" pitchFamily="2" charset="0"/>
              </a:rPr>
              <a:t>Mon plan de travail ce1 - 5</a:t>
            </a:r>
          </a:p>
        </p:txBody>
      </p:sp>
      <p:grpSp>
        <p:nvGrpSpPr>
          <p:cNvPr id="19" name="Groupe 106">
            <a:extLst>
              <a:ext uri="{FF2B5EF4-FFF2-40B4-BE49-F238E27FC236}">
                <a16:creationId xmlns:a16="http://schemas.microsoft.com/office/drawing/2014/main" id="{793B00BE-E303-42CF-BB21-A1CD7E79FFF8}"/>
              </a:ext>
            </a:extLst>
          </p:cNvPr>
          <p:cNvGrpSpPr/>
          <p:nvPr/>
        </p:nvGrpSpPr>
        <p:grpSpPr>
          <a:xfrm rot="5400000">
            <a:off x="6267472" y="-615854"/>
            <a:ext cx="215444" cy="1736382"/>
            <a:chOff x="6639222" y="6948264"/>
            <a:chExt cx="222112" cy="1775120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3A6A1CF-7EB6-4F73-9FC7-2D358F9E9D87}"/>
                </a:ext>
              </a:extLst>
            </p:cNvPr>
            <p:cNvSpPr txBox="1"/>
            <p:nvPr/>
          </p:nvSpPr>
          <p:spPr>
            <a:xfrm rot="16200000">
              <a:off x="5862718" y="7724768"/>
              <a:ext cx="1775120" cy="222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800" dirty="0"/>
                <a:t>https://www.logicieleducatif.fr</a:t>
              </a:r>
            </a:p>
          </p:txBody>
        </p:sp>
        <p:pic>
          <p:nvPicPr>
            <p:cNvPr id="21" name="Picture 3" descr="G:\logodof.png">
              <a:extLst>
                <a:ext uri="{FF2B5EF4-FFF2-40B4-BE49-F238E27FC236}">
                  <a16:creationId xmlns:a16="http://schemas.microsoft.com/office/drawing/2014/main" id="{45004110-4295-4A20-A44C-38F58728AB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 rot="16200000">
              <a:off x="6659303" y="8340182"/>
              <a:ext cx="162523" cy="180000"/>
            </a:xfrm>
            <a:prstGeom prst="rect">
              <a:avLst/>
            </a:prstGeom>
            <a:noFill/>
          </p:spPr>
        </p:pic>
      </p:grpSp>
      <p:sp>
        <p:nvSpPr>
          <p:cNvPr id="16" name="ZoneTexte 15">
            <a:extLst>
              <a:ext uri="{FF2B5EF4-FFF2-40B4-BE49-F238E27FC236}">
                <a16:creationId xmlns:a16="http://schemas.microsoft.com/office/drawing/2014/main" id="{4CCE688E-A248-4395-939E-99863A0E8676}"/>
              </a:ext>
            </a:extLst>
          </p:cNvPr>
          <p:cNvSpPr txBox="1"/>
          <p:nvPr/>
        </p:nvSpPr>
        <p:spPr>
          <a:xfrm>
            <a:off x="437897" y="9482115"/>
            <a:ext cx="2793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Temps estimatif total : 3h30</a:t>
            </a:r>
          </a:p>
        </p:txBody>
      </p:sp>
      <p:pic>
        <p:nvPicPr>
          <p:cNvPr id="13" name="Image 12">
            <a:hlinkClick r:id="rId6"/>
            <a:extLst>
              <a:ext uri="{FF2B5EF4-FFF2-40B4-BE49-F238E27FC236}">
                <a16:creationId xmlns:a16="http://schemas.microsoft.com/office/drawing/2014/main" id="{1E0569BF-C02E-43D9-923B-CA0D94CB7C66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48611" y="3617867"/>
            <a:ext cx="1113539" cy="74771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" name="Image 2">
            <a:hlinkClick r:id="rId7"/>
            <a:extLst>
              <a:ext uri="{FF2B5EF4-FFF2-40B4-BE49-F238E27FC236}">
                <a16:creationId xmlns:a16="http://schemas.microsoft.com/office/drawing/2014/main" id="{957EA3E1-7C4A-46FF-BEB1-7D5B675643BB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27370" y="4516043"/>
            <a:ext cx="1100328" cy="73355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8" name="Picture 4" descr="Nombre mystère">
            <a:hlinkClick r:id="rId3"/>
            <a:extLst>
              <a:ext uri="{FF2B5EF4-FFF2-40B4-BE49-F238E27FC236}">
                <a16:creationId xmlns:a16="http://schemas.microsoft.com/office/drawing/2014/main" id="{9184A0C9-2789-4E82-BC30-9B8DF1094B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11" y="1825722"/>
            <a:ext cx="1121570" cy="74771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 9">
            <a:hlinkClick r:id="rId5"/>
            <a:extLst>
              <a:ext uri="{FF2B5EF4-FFF2-40B4-BE49-F238E27FC236}">
                <a16:creationId xmlns:a16="http://schemas.microsoft.com/office/drawing/2014/main" id="{34B96C76-768E-4F64-81A3-C05130D71DFE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33235" y="2781850"/>
            <a:ext cx="1100328" cy="73355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1" name="Image 10">
            <a:hlinkClick r:id="rId9"/>
            <a:extLst>
              <a:ext uri="{FF2B5EF4-FFF2-40B4-BE49-F238E27FC236}">
                <a16:creationId xmlns:a16="http://schemas.microsoft.com/office/drawing/2014/main" id="{BEFB0EED-06B1-404D-B2F3-44C787DC10BE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27370" y="5410012"/>
            <a:ext cx="1113539" cy="74235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6" name="Picture 2" descr="Les mois de l\'année">
            <a:hlinkClick r:id="rId11"/>
            <a:extLst>
              <a:ext uri="{FF2B5EF4-FFF2-40B4-BE49-F238E27FC236}">
                <a16:creationId xmlns:a16="http://schemas.microsoft.com/office/drawing/2014/main" id="{37C3DF8A-ED17-4D1A-A077-EED6CC7146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370" y="6319138"/>
            <a:ext cx="1113539" cy="74235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Rangement de nombres en ordre croissant">
            <a:hlinkClick r:id="rId2"/>
            <a:extLst>
              <a:ext uri="{FF2B5EF4-FFF2-40B4-BE49-F238E27FC236}">
                <a16:creationId xmlns:a16="http://schemas.microsoft.com/office/drawing/2014/main" id="{F626183E-9956-4F88-B3B9-19386B1046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11" y="863788"/>
            <a:ext cx="1121570" cy="74771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 5">
            <a:hlinkClick r:id="rId13"/>
            <a:extLst>
              <a:ext uri="{FF2B5EF4-FFF2-40B4-BE49-F238E27FC236}">
                <a16:creationId xmlns:a16="http://schemas.microsoft.com/office/drawing/2014/main" id="{1B9D61F8-7569-4768-994A-F6566181F770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827370" y="7262155"/>
            <a:ext cx="1113539" cy="74235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967178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1246</TotalTime>
  <Words>152</Words>
  <Application>Microsoft Office PowerPoint</Application>
  <PresentationFormat>Personnalisé</PresentationFormat>
  <Paragraphs>52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123Marker</vt:lpstr>
      <vt:lpstr>AdimesDB</vt:lpstr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Ce1 - 5 - plan de travail</dc:title>
  <dc:creator>logicieleducatif.fr</dc:creator>
  <cp:keywords>ce1 plan de travail</cp:keywords>
  <cp:lastModifiedBy>Creaplisco</cp:lastModifiedBy>
  <cp:revision>69</cp:revision>
  <cp:lastPrinted>2020-03-14T10:06:30Z</cp:lastPrinted>
  <dcterms:created xsi:type="dcterms:W3CDTF">2020-03-14T09:06:53Z</dcterms:created>
  <dcterms:modified xsi:type="dcterms:W3CDTF">2023-09-05T07:54:22Z</dcterms:modified>
</cp:coreProperties>
</file>