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345363" cy="10477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00" userDrawn="1">
          <p15:clr>
            <a:srgbClr val="A4A3A4"/>
          </p15:clr>
        </p15:guide>
        <p15:guide id="2" pos="23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4540" y="80"/>
      </p:cViewPr>
      <p:guideLst>
        <p:guide orient="horz" pos="3300"/>
        <p:guide pos="231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902" y="1714721"/>
            <a:ext cx="6243559" cy="3647722"/>
          </a:xfrm>
        </p:spPr>
        <p:txBody>
          <a:bodyPr anchor="b"/>
          <a:lstStyle>
            <a:lvl1pPr algn="ctr"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8171" y="5503114"/>
            <a:ext cx="5509022" cy="2529636"/>
          </a:xfrm>
        </p:spPr>
        <p:txBody>
          <a:bodyPr/>
          <a:lstStyle>
            <a:lvl1pPr marL="0" indent="0" algn="ctr">
              <a:buNone/>
              <a:defRPr sz="1928"/>
            </a:lvl1pPr>
            <a:lvl2pPr marL="367269" indent="0" algn="ctr">
              <a:buNone/>
              <a:defRPr sz="1607"/>
            </a:lvl2pPr>
            <a:lvl3pPr marL="734538" indent="0" algn="ctr">
              <a:buNone/>
              <a:defRPr sz="1446"/>
            </a:lvl3pPr>
            <a:lvl4pPr marL="1101806" indent="0" algn="ctr">
              <a:buNone/>
              <a:defRPr sz="1285"/>
            </a:lvl4pPr>
            <a:lvl5pPr marL="1469075" indent="0" algn="ctr">
              <a:buNone/>
              <a:defRPr sz="1285"/>
            </a:lvl5pPr>
            <a:lvl6pPr marL="1836344" indent="0" algn="ctr">
              <a:buNone/>
              <a:defRPr sz="1285"/>
            </a:lvl6pPr>
            <a:lvl7pPr marL="2203613" indent="0" algn="ctr">
              <a:buNone/>
              <a:defRPr sz="1285"/>
            </a:lvl7pPr>
            <a:lvl8pPr marL="2570881" indent="0" algn="ctr">
              <a:buNone/>
              <a:defRPr sz="1285"/>
            </a:lvl8pPr>
            <a:lvl9pPr marL="2938150" indent="0" algn="ctr">
              <a:buNone/>
              <a:defRPr sz="1285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177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2991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56526" y="557830"/>
            <a:ext cx="1583844" cy="887919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994" y="557830"/>
            <a:ext cx="4659715" cy="887919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169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74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168" y="2612102"/>
            <a:ext cx="6335376" cy="4358348"/>
          </a:xfrm>
        </p:spPr>
        <p:txBody>
          <a:bodyPr anchor="b"/>
          <a:lstStyle>
            <a:lvl1pPr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1168" y="7011682"/>
            <a:ext cx="6335376" cy="2291952"/>
          </a:xfrm>
        </p:spPr>
        <p:txBody>
          <a:bodyPr/>
          <a:lstStyle>
            <a:lvl1pPr marL="0" indent="0">
              <a:buNone/>
              <a:defRPr sz="1928">
                <a:solidFill>
                  <a:schemeClr val="tx1"/>
                </a:solidFill>
              </a:defRPr>
            </a:lvl1pPr>
            <a:lvl2pPr marL="367269" indent="0">
              <a:buNone/>
              <a:defRPr sz="1607">
                <a:solidFill>
                  <a:schemeClr val="tx1">
                    <a:tint val="75000"/>
                  </a:schemeClr>
                </a:solidFill>
              </a:defRPr>
            </a:lvl2pPr>
            <a:lvl3pPr marL="734538" indent="0">
              <a:buNone/>
              <a:defRPr sz="1446">
                <a:solidFill>
                  <a:schemeClr val="tx1">
                    <a:tint val="75000"/>
                  </a:schemeClr>
                </a:solidFill>
              </a:defRPr>
            </a:lvl3pPr>
            <a:lvl4pPr marL="1101806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4pPr>
            <a:lvl5pPr marL="1469075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5pPr>
            <a:lvl6pPr marL="1836344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6pPr>
            <a:lvl7pPr marL="2203613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7pPr>
            <a:lvl8pPr marL="2570881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8pPr>
            <a:lvl9pPr marL="2938150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85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994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90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2887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557832"/>
            <a:ext cx="6335376" cy="202516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951" y="2568444"/>
            <a:ext cx="3107432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951" y="3827198"/>
            <a:ext cx="3107432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8590" y="2568444"/>
            <a:ext cx="3122736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8590" y="3827198"/>
            <a:ext cx="3122736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5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170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296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2736" y="1508568"/>
            <a:ext cx="3718590" cy="7445816"/>
          </a:xfrm>
        </p:spPr>
        <p:txBody>
          <a:bodyPr/>
          <a:lstStyle>
            <a:lvl1pPr>
              <a:defRPr sz="2571"/>
            </a:lvl1pPr>
            <a:lvl2pPr>
              <a:defRPr sz="2249"/>
            </a:lvl2pPr>
            <a:lvl3pPr>
              <a:defRPr sz="1928"/>
            </a:lvl3pPr>
            <a:lvl4pPr>
              <a:defRPr sz="1607"/>
            </a:lvl4pPr>
            <a:lvl5pPr>
              <a:defRPr sz="1607"/>
            </a:lvl5pPr>
            <a:lvl6pPr>
              <a:defRPr sz="1607"/>
            </a:lvl6pPr>
            <a:lvl7pPr>
              <a:defRPr sz="1607"/>
            </a:lvl7pPr>
            <a:lvl8pPr>
              <a:defRPr sz="1607"/>
            </a:lvl8pPr>
            <a:lvl9pPr>
              <a:defRPr sz="160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420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22736" y="1508568"/>
            <a:ext cx="3718590" cy="7445816"/>
          </a:xfrm>
        </p:spPr>
        <p:txBody>
          <a:bodyPr anchor="t"/>
          <a:lstStyle>
            <a:lvl1pPr marL="0" indent="0">
              <a:buNone/>
              <a:defRPr sz="2571"/>
            </a:lvl1pPr>
            <a:lvl2pPr marL="367269" indent="0">
              <a:buNone/>
              <a:defRPr sz="2249"/>
            </a:lvl2pPr>
            <a:lvl3pPr marL="734538" indent="0">
              <a:buNone/>
              <a:defRPr sz="1928"/>
            </a:lvl3pPr>
            <a:lvl4pPr marL="1101806" indent="0">
              <a:buNone/>
              <a:defRPr sz="1607"/>
            </a:lvl4pPr>
            <a:lvl5pPr marL="1469075" indent="0">
              <a:buNone/>
              <a:defRPr sz="1607"/>
            </a:lvl5pPr>
            <a:lvl6pPr marL="1836344" indent="0">
              <a:buNone/>
              <a:defRPr sz="1607"/>
            </a:lvl6pPr>
            <a:lvl7pPr marL="2203613" indent="0">
              <a:buNone/>
              <a:defRPr sz="1607"/>
            </a:lvl7pPr>
            <a:lvl8pPr marL="2570881" indent="0">
              <a:buNone/>
              <a:defRPr sz="1607"/>
            </a:lvl8pPr>
            <a:lvl9pPr marL="2938150" indent="0">
              <a:buNone/>
              <a:defRPr sz="1607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23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994" y="557832"/>
            <a:ext cx="6335376" cy="2025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994" y="2789149"/>
            <a:ext cx="6335376" cy="6647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994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3152" y="9711093"/>
            <a:ext cx="2479060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87662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76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34538" rtl="0" eaLnBrk="1" latinLnBrk="0" hangingPunct="1">
        <a:lnSpc>
          <a:spcPct val="90000"/>
        </a:lnSpc>
        <a:spcBef>
          <a:spcPct val="0"/>
        </a:spcBef>
        <a:buNone/>
        <a:defRPr sz="35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3634" indent="-183634" algn="l" defTabSz="734538" rtl="0" eaLnBrk="1" latinLnBrk="0" hangingPunct="1">
        <a:lnSpc>
          <a:spcPct val="90000"/>
        </a:lnSpc>
        <a:spcBef>
          <a:spcPts val="803"/>
        </a:spcBef>
        <a:buFont typeface="Arial" panose="020B0604020202020204" pitchFamily="34" charset="0"/>
        <a:buChar char="•"/>
        <a:defRPr sz="2249" kern="1200">
          <a:solidFill>
            <a:schemeClr val="tx1"/>
          </a:solidFill>
          <a:latin typeface="+mn-lt"/>
          <a:ea typeface="+mn-ea"/>
          <a:cs typeface="+mn-cs"/>
        </a:defRPr>
      </a:lvl1pPr>
      <a:lvl2pPr marL="550903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928" kern="1200">
          <a:solidFill>
            <a:schemeClr val="tx1"/>
          </a:solidFill>
          <a:latin typeface="+mn-lt"/>
          <a:ea typeface="+mn-ea"/>
          <a:cs typeface="+mn-cs"/>
        </a:defRPr>
      </a:lvl2pPr>
      <a:lvl3pPr marL="918172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607" kern="1200">
          <a:solidFill>
            <a:schemeClr val="tx1"/>
          </a:solidFill>
          <a:latin typeface="+mn-lt"/>
          <a:ea typeface="+mn-ea"/>
          <a:cs typeface="+mn-cs"/>
        </a:defRPr>
      </a:lvl3pPr>
      <a:lvl4pPr marL="1285441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652709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2019978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387247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754516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3121784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1pPr>
      <a:lvl2pPr marL="367269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2pPr>
      <a:lvl3pPr marL="734538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3pPr>
      <a:lvl4pPr marL="1101806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469075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1836344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203613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570881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293815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ogicieleducatif.fr/jeu/calcul-mental-les-additions" TargetMode="External"/><Relationship Id="rId13" Type="http://schemas.openxmlformats.org/officeDocument/2006/relationships/hyperlink" Target="https://www.logicieleducatif.fr/jeu/mandalas" TargetMode="External"/><Relationship Id="rId18" Type="http://schemas.openxmlformats.org/officeDocument/2006/relationships/image" Target="../media/image5.png"/><Relationship Id="rId3" Type="http://schemas.openxmlformats.org/officeDocument/2006/relationships/hyperlink" Target="https://www.logicieleducatif.fr/jeu/confusion-visuelle-b-d-q-p" TargetMode="External"/><Relationship Id="rId21" Type="http://schemas.openxmlformats.org/officeDocument/2006/relationships/image" Target="../media/image8.png"/><Relationship Id="rId7" Type="http://schemas.openxmlformats.org/officeDocument/2006/relationships/hyperlink" Target="https://www.logicieleducatif.fr/jeu/le-chevalier-de-la-programmation" TargetMode="External"/><Relationship Id="rId12" Type="http://schemas.openxmlformats.org/officeDocument/2006/relationships/hyperlink" Target="https://www.logicieleducatif.fr/fiches/mandalas" TargetMode="External"/><Relationship Id="rId17" Type="http://schemas.openxmlformats.org/officeDocument/2006/relationships/image" Target="../media/image4.jpeg"/><Relationship Id="rId2" Type="http://schemas.openxmlformats.org/officeDocument/2006/relationships/hyperlink" Target="https://www.logicieleducatif.fr/fiches/fiches-confusion#confusion-de-sons-bdpq" TargetMode="External"/><Relationship Id="rId16" Type="http://schemas.openxmlformats.org/officeDocument/2006/relationships/image" Target="../media/image3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logicieleducatif.fr/jeu/numeration-avec-les-cubes-et-les-picbilles" TargetMode="External"/><Relationship Id="rId11" Type="http://schemas.openxmlformats.org/officeDocument/2006/relationships/hyperlink" Target="https://www.logicieleducatif.fr/jeu/orthoclavier" TargetMode="External"/><Relationship Id="rId5" Type="http://schemas.openxmlformats.org/officeDocument/2006/relationships/hyperlink" Target="https://www.logicieleducatif.fr/fiches/fiches-numeration#fiches-numeration-cubes-et-picbilles" TargetMode="External"/><Relationship Id="rId15" Type="http://schemas.openxmlformats.org/officeDocument/2006/relationships/image" Target="../media/image2.png"/><Relationship Id="rId10" Type="http://schemas.openxmlformats.org/officeDocument/2006/relationships/hyperlink" Target="https://www.logicieleducatif.fr/jeu/cartes-de-noel-lecture-comprehension" TargetMode="External"/><Relationship Id="rId19" Type="http://schemas.openxmlformats.org/officeDocument/2006/relationships/image" Target="../media/image6.png"/><Relationship Id="rId4" Type="http://schemas.openxmlformats.org/officeDocument/2006/relationships/hyperlink" Target="https://www.logicieleducatif.fr/fiches/minis-fiches-de-lecture-de-consignes/consignes-ce1-ce2.pdf" TargetMode="External"/><Relationship Id="rId9" Type="http://schemas.openxmlformats.org/officeDocument/2006/relationships/hyperlink" Target="https://www.logicieleducatif.fr/fiches/comprehension-et-logique#cartes-de-noel" TargetMode="External"/><Relationship Id="rId1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84ECCC59-89FC-45E8-8AE7-B9C6C93DE0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122646"/>
              </p:ext>
            </p:extLst>
          </p:nvPr>
        </p:nvGraphicFramePr>
        <p:xfrm>
          <a:off x="52251" y="487013"/>
          <a:ext cx="7226950" cy="75382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107631389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935967921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955074631"/>
                    </a:ext>
                  </a:extLst>
                </a:gridCol>
                <a:gridCol w="2091599">
                  <a:extLst>
                    <a:ext uri="{9D8B030D-6E8A-4147-A177-3AD203B41FA5}">
                      <a16:colId xmlns:a16="http://schemas.microsoft.com/office/drawing/2014/main" val="1630862753"/>
                    </a:ext>
                  </a:extLst>
                </a:gridCol>
                <a:gridCol w="1652401">
                  <a:extLst>
                    <a:ext uri="{9D8B030D-6E8A-4147-A177-3AD203B41FA5}">
                      <a16:colId xmlns:a16="http://schemas.microsoft.com/office/drawing/2014/main" val="1840129311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3170572636"/>
                    </a:ext>
                  </a:extLst>
                </a:gridCol>
              </a:tblGrid>
              <a:tr h="338936"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Temps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Activités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Domaine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Commentaires/ bilan…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01716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2"/>
                        </a:rPr>
                        <a:t>Fiches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3"/>
                        </a:rPr>
                        <a:t>Jeu (les 2 séries)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Lecture : confusions b/d/p/q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2924616"/>
                  </a:ext>
                </a:extLst>
              </a:tr>
              <a:tr h="92067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4"/>
                        </a:rPr>
                        <a:t>Fiche sur la compréhension de consigne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De 12 à 20 minimum.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Lecture compréhension : les consignes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0710864"/>
                  </a:ext>
                </a:extLst>
              </a:tr>
              <a:tr h="878171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5"/>
                        </a:rPr>
                        <a:t>Fiches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6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Numération : rassembler des quantités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994513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7"/>
                        </a:rPr>
                        <a:t>Le chevalier de la programmation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Aller jusqu’au niveau A9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B2i : Apprentissage de la logique de programmation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9063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8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Faire les niveaux 1 et 2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Calcul mental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572781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9"/>
                        </a:rPr>
                        <a:t>Fiches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0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Lecture compréhension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9349354"/>
                  </a:ext>
                </a:extLst>
              </a:tr>
              <a:tr h="98865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1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Faire le niveau CE1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Orthographe, écriture numérique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7970440"/>
                  </a:ext>
                </a:extLst>
              </a:tr>
              <a:tr h="90097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8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2"/>
                        </a:rPr>
                        <a:t>Mandalas à imprimer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3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Jeu : faire les 5 premiers du niveau normal</a:t>
                      </a:r>
                      <a:endParaRPr lang="fr-FR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Concentration, logique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2091460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E7D4336-072B-4F99-AE3C-794E0C2726E9}"/>
              </a:ext>
            </a:extLst>
          </p:cNvPr>
          <p:cNvSpPr txBox="1"/>
          <p:nvPr/>
        </p:nvSpPr>
        <p:spPr>
          <a:xfrm>
            <a:off x="1247775" y="65315"/>
            <a:ext cx="4238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AdimesDB" panose="00000400000000000000" pitchFamily="2" charset="0"/>
              </a:rPr>
              <a:t>Mon plan de travail ce1 - 4</a:t>
            </a:r>
          </a:p>
        </p:txBody>
      </p:sp>
      <p:grpSp>
        <p:nvGrpSpPr>
          <p:cNvPr id="19" name="Groupe 106">
            <a:extLst>
              <a:ext uri="{FF2B5EF4-FFF2-40B4-BE49-F238E27FC236}">
                <a16:creationId xmlns:a16="http://schemas.microsoft.com/office/drawing/2014/main" id="{793B00BE-E303-42CF-BB21-A1CD7E79FFF8}"/>
              </a:ext>
            </a:extLst>
          </p:cNvPr>
          <p:cNvGrpSpPr/>
          <p:nvPr/>
        </p:nvGrpSpPr>
        <p:grpSpPr>
          <a:xfrm rot="5400000">
            <a:off x="6267472" y="-615854"/>
            <a:ext cx="215444" cy="1736382"/>
            <a:chOff x="6639222" y="6948264"/>
            <a:chExt cx="222112" cy="1775120"/>
          </a:xfrm>
        </p:grpSpPr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83A6A1CF-7EB6-4F73-9FC7-2D358F9E9D87}"/>
                </a:ext>
              </a:extLst>
            </p:cNvPr>
            <p:cNvSpPr txBox="1"/>
            <p:nvPr/>
          </p:nvSpPr>
          <p:spPr>
            <a:xfrm rot="16200000">
              <a:off x="5862718" y="7724768"/>
              <a:ext cx="1775120" cy="2221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800" dirty="0"/>
                <a:t>https://www.logicieleducatif.fr</a:t>
              </a:r>
            </a:p>
          </p:txBody>
        </p:sp>
        <p:pic>
          <p:nvPicPr>
            <p:cNvPr id="21" name="Picture 3" descr="G:\logodof.png">
              <a:extLst>
                <a:ext uri="{FF2B5EF4-FFF2-40B4-BE49-F238E27FC236}">
                  <a16:creationId xmlns:a16="http://schemas.microsoft.com/office/drawing/2014/main" id="{45004110-4295-4A20-A44C-38F58728AB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 rot="16200000">
              <a:off x="6659303" y="8340182"/>
              <a:ext cx="162523" cy="180000"/>
            </a:xfrm>
            <a:prstGeom prst="rect">
              <a:avLst/>
            </a:prstGeom>
            <a:noFill/>
          </p:spPr>
        </p:pic>
      </p:grpSp>
      <p:sp>
        <p:nvSpPr>
          <p:cNvPr id="16" name="ZoneTexte 15">
            <a:extLst>
              <a:ext uri="{FF2B5EF4-FFF2-40B4-BE49-F238E27FC236}">
                <a16:creationId xmlns:a16="http://schemas.microsoft.com/office/drawing/2014/main" id="{4CCE688E-A248-4395-939E-99863A0E8676}"/>
              </a:ext>
            </a:extLst>
          </p:cNvPr>
          <p:cNvSpPr txBox="1"/>
          <p:nvPr/>
        </p:nvSpPr>
        <p:spPr>
          <a:xfrm>
            <a:off x="437897" y="9482115"/>
            <a:ext cx="2793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Temps estimatif total : 3h35</a:t>
            </a:r>
          </a:p>
        </p:txBody>
      </p:sp>
      <p:pic>
        <p:nvPicPr>
          <p:cNvPr id="13" name="Image 12">
            <a:hlinkClick r:id="rId7"/>
            <a:extLst>
              <a:ext uri="{FF2B5EF4-FFF2-40B4-BE49-F238E27FC236}">
                <a16:creationId xmlns:a16="http://schemas.microsoft.com/office/drawing/2014/main" id="{1E0569BF-C02E-43D9-923B-CA0D94CB7C66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48611" y="3588557"/>
            <a:ext cx="1113539" cy="74771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" name="Image 1">
            <a:hlinkClick r:id="rId3"/>
            <a:extLst>
              <a:ext uri="{FF2B5EF4-FFF2-40B4-BE49-F238E27FC236}">
                <a16:creationId xmlns:a16="http://schemas.microsoft.com/office/drawing/2014/main" id="{6C73E652-9301-4353-B3E6-2DC9048BA0AF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40581" y="880444"/>
            <a:ext cx="1107177" cy="73811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26" name="Picture 2" descr="Numération avec les cubes et les picbilles">
            <a:hlinkClick r:id="rId6"/>
            <a:extLst>
              <a:ext uri="{FF2B5EF4-FFF2-40B4-BE49-F238E27FC236}">
                <a16:creationId xmlns:a16="http://schemas.microsoft.com/office/drawing/2014/main" id="{792F104A-17DE-4752-9C56-335F922917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581" y="2658283"/>
            <a:ext cx="1100328" cy="73355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 2">
            <a:hlinkClick r:id="rId8"/>
            <a:extLst>
              <a:ext uri="{FF2B5EF4-FFF2-40B4-BE49-F238E27FC236}">
                <a16:creationId xmlns:a16="http://schemas.microsoft.com/office/drawing/2014/main" id="{957EA3E1-7C4A-46FF-BEB1-7D5B675643BB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40581" y="4431556"/>
            <a:ext cx="1100328" cy="73355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Image 5">
            <a:hlinkClick r:id="rId10"/>
            <a:extLst>
              <a:ext uri="{FF2B5EF4-FFF2-40B4-BE49-F238E27FC236}">
                <a16:creationId xmlns:a16="http://schemas.microsoft.com/office/drawing/2014/main" id="{432AAC11-5F1A-42A2-A030-008253D73B0B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848611" y="5379689"/>
            <a:ext cx="1092298" cy="72819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Image 6">
            <a:hlinkClick r:id="rId11"/>
            <a:extLst>
              <a:ext uri="{FF2B5EF4-FFF2-40B4-BE49-F238E27FC236}">
                <a16:creationId xmlns:a16="http://schemas.microsoft.com/office/drawing/2014/main" id="{95A80C6E-1B51-4AF3-9598-C7A77ECA0DBE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848611" y="6239137"/>
            <a:ext cx="1092298" cy="72819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Image 7">
            <a:hlinkClick r:id="rId13"/>
            <a:extLst>
              <a:ext uri="{FF2B5EF4-FFF2-40B4-BE49-F238E27FC236}">
                <a16:creationId xmlns:a16="http://schemas.microsoft.com/office/drawing/2014/main" id="{BAF99F56-E83A-4503-BE7E-9EAE54933932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833235" y="7235972"/>
            <a:ext cx="1107177" cy="73811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9671788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1041</TotalTime>
  <Words>151</Words>
  <Application>Microsoft Office PowerPoint</Application>
  <PresentationFormat>Personnalisé</PresentationFormat>
  <Paragraphs>50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123Marker</vt:lpstr>
      <vt:lpstr>AdimesDB</vt:lpstr>
      <vt:lpstr>Arial</vt:lpstr>
      <vt:lpstr>Calibri</vt:lpstr>
      <vt:lpstr>Calibri Light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Ce1 - 4 - plan de travail</dc:title>
  <dc:creator>logicieleducatif.fr</dc:creator>
  <cp:keywords>ce1 plan de travail</cp:keywords>
  <cp:lastModifiedBy>Creaplisco</cp:lastModifiedBy>
  <cp:revision>59</cp:revision>
  <cp:lastPrinted>2020-03-14T10:06:30Z</cp:lastPrinted>
  <dcterms:created xsi:type="dcterms:W3CDTF">2020-03-14T09:06:53Z</dcterms:created>
  <dcterms:modified xsi:type="dcterms:W3CDTF">2023-09-05T07:52:11Z</dcterms:modified>
</cp:coreProperties>
</file>